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0" r:id="rId4"/>
  </p:sldMasterIdLst>
  <p:notesMasterIdLst>
    <p:notesMasterId r:id="rId30"/>
  </p:notesMasterIdLst>
  <p:handoutMasterIdLst>
    <p:handoutMasterId r:id="rId31"/>
  </p:handoutMasterIdLst>
  <p:sldIdLst>
    <p:sldId id="296" r:id="rId5"/>
    <p:sldId id="771" r:id="rId6"/>
    <p:sldId id="261" r:id="rId7"/>
    <p:sldId id="772" r:id="rId8"/>
    <p:sldId id="274" r:id="rId9"/>
    <p:sldId id="769" r:id="rId10"/>
    <p:sldId id="765" r:id="rId11"/>
    <p:sldId id="766" r:id="rId12"/>
    <p:sldId id="767" r:id="rId13"/>
    <p:sldId id="260" r:id="rId14"/>
    <p:sldId id="751" r:id="rId15"/>
    <p:sldId id="752" r:id="rId16"/>
    <p:sldId id="610" r:id="rId17"/>
    <p:sldId id="393" r:id="rId18"/>
    <p:sldId id="396" r:id="rId19"/>
    <p:sldId id="394" r:id="rId20"/>
    <p:sldId id="611" r:id="rId21"/>
    <p:sldId id="612" r:id="rId22"/>
    <p:sldId id="614" r:id="rId23"/>
    <p:sldId id="613" r:id="rId24"/>
    <p:sldId id="615" r:id="rId25"/>
    <p:sldId id="616" r:id="rId26"/>
    <p:sldId id="773" r:id="rId27"/>
    <p:sldId id="774" r:id="rId28"/>
    <p:sldId id="768"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352B6B"/>
    <a:srgbClr val="FFF7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31C0C6E-200F-4485-96AE-9E5E7C6EE2D2}">
  <a:tblStyle styleId="{F31C0C6E-200F-4485-96AE-9E5E7C6EE2D2}" styleName="WF CB CIB Table 01">
    <a:wholeTbl>
      <a:tcTxStyle>
        <a:fontRef idx="minor"/>
        <a:schemeClr val="tx1"/>
      </a:tcTxStyle>
      <a:tcStyle>
        <a:tcBdr>
          <a:left>
            <a:ln>
              <a:noFill/>
            </a:ln>
          </a:left>
          <a:right>
            <a:ln>
              <a:noFill/>
            </a:ln>
          </a:right>
          <a:top>
            <a:ln w="6350">
              <a:solidFill>
                <a:schemeClr val="tx1"/>
              </a:solidFill>
            </a:ln>
          </a:top>
          <a:bottom>
            <a:ln w="6350">
              <a:solidFill>
                <a:schemeClr val="tx1"/>
              </a:solidFill>
            </a:ln>
          </a:bottom>
          <a:insideH>
            <a:ln w="6350">
              <a:solidFill>
                <a:schemeClr val="tx1"/>
              </a:solidFill>
            </a:ln>
          </a:insideH>
          <a:insideV>
            <a:ln>
              <a:noFill/>
            </a:ln>
          </a:insideV>
        </a:tcBdr>
        <a:fill>
          <a:noFill/>
        </a:fill>
      </a:tcStyle>
    </a:wholeTbl>
    <a:band1H>
      <a:tcStyle>
        <a:tcBdr/>
        <a:fill>
          <a:noFill/>
        </a:fill>
      </a:tcStyle>
    </a:band1H>
    <a:band2H>
      <a:tcStyle>
        <a:tcBdr/>
        <a:fill>
          <a:solidFill>
            <a:schemeClr val="bg2"/>
          </a:solidFill>
        </a:fill>
      </a:tcStyle>
    </a:band2H>
    <a:lastRow>
      <a:tcTxStyle b="on">
        <a:fontRef idx="minor"/>
        <a:schemeClr val="tx1"/>
      </a:tcTxStyle>
      <a:tcStyle>
        <a:tcBdr>
          <a:top>
            <a:ln w="19050">
              <a:solidFill>
                <a:schemeClr val="tx1"/>
              </a:solidFill>
            </a:ln>
          </a:top>
          <a:bottom>
            <a:ln>
              <a:noFill/>
            </a:ln>
          </a:bottom>
        </a:tcBdr>
        <a:fill>
          <a:noFill/>
        </a:fill>
      </a:tcStyle>
    </a:lastRow>
    <a:firstRow>
      <a:tcTxStyle>
        <a:fontRef idx="minor"/>
        <a:schemeClr val="bg1"/>
      </a:tcTxStyle>
      <a:tcStyle>
        <a:tcBdr>
          <a:top>
            <a:ln>
              <a:noFill/>
            </a:ln>
          </a:top>
          <a:bottom>
            <a:ln>
              <a:no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12" autoAdjust="0"/>
    <p:restoredTop sz="96395" autoAdjust="0"/>
  </p:normalViewPr>
  <p:slideViewPr>
    <p:cSldViewPr snapToGrid="0" showGuides="1">
      <p:cViewPr varScale="1">
        <p:scale>
          <a:sx n="114" d="100"/>
          <a:sy n="114" d="100"/>
        </p:scale>
        <p:origin x="1740" y="10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125" d="100"/>
          <a:sy n="125" d="100"/>
        </p:scale>
        <p:origin x="4929"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20E776E-58AC-EA47-948C-28ACB05C000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8CE183DC-5BD7-FB40-BCC8-4D283B2BAAFE}"/>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12BB04F4-C842-4944-BB52-25F717F249E0}" type="datetimeFigureOut">
              <a:rPr lang="en-US" smtClean="0"/>
              <a:t>2/16/2024</a:t>
            </a:fld>
            <a:endParaRPr lang="en-US"/>
          </a:p>
        </p:txBody>
      </p:sp>
      <p:sp>
        <p:nvSpPr>
          <p:cNvPr id="4" name="Footer Placeholder 3">
            <a:extLst>
              <a:ext uri="{FF2B5EF4-FFF2-40B4-BE49-F238E27FC236}">
                <a16:creationId xmlns:a16="http://schemas.microsoft.com/office/drawing/2014/main" id="{9B6CC68A-51A6-A942-94B5-D9C64A8DAA06}"/>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AE6CB8E-A16E-3C45-8DCF-0C93D263409C}"/>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044EF68-7CC1-1340-B300-DF14A44D033B}" type="slidenum">
              <a:rPr lang="en-US" smtClean="0"/>
              <a:t>‹#›</a:t>
            </a:fld>
            <a:endParaRPr lang="en-US"/>
          </a:p>
        </p:txBody>
      </p:sp>
    </p:spTree>
    <p:extLst>
      <p:ext uri="{BB962C8B-B14F-4D97-AF65-F5344CB8AC3E}">
        <p14:creationId xmlns:p14="http://schemas.microsoft.com/office/powerpoint/2010/main" val="3692813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67CC35CE-8C34-6944-B9CA-59AB7C150D91}" type="datetimeFigureOut">
              <a:rPr lang="en-US" smtClean="0"/>
              <a:t>2/16/2024</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38FE8C6-40C5-3A47-B40B-BF6D66835AAD}" type="slidenum">
              <a:rPr lang="en-US" smtClean="0"/>
              <a:t>‹#›</a:t>
            </a:fld>
            <a:endParaRPr lang="en-US"/>
          </a:p>
        </p:txBody>
      </p:sp>
    </p:spTree>
    <p:extLst>
      <p:ext uri="{BB962C8B-B14F-4D97-AF65-F5344CB8AC3E}">
        <p14:creationId xmlns:p14="http://schemas.microsoft.com/office/powerpoint/2010/main" val="3634172678"/>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5pPr>
    <a:lvl6pPr marL="24574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6pPr>
    <a:lvl7pPr marL="29146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7pPr>
    <a:lvl8pPr marL="33718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8pPr>
    <a:lvl9pPr marL="3829050" indent="-171450" algn="l" defTabSz="914400" rtl="0" eaLnBrk="1" latinLnBrk="0" hangingPunct="1">
      <a:buFont typeface="Wells Fargo Sans" panose="020B0503020203020204" pitchFamily="34" charset="0"/>
      <a:buChar char="–"/>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8FE8C6-40C5-3A47-B40B-BF6D66835AAD}" type="slidenum">
              <a:rPr lang="en-US" smtClean="0"/>
              <a:t>10</a:t>
            </a:fld>
            <a:endParaRPr lang="en-US" dirty="0"/>
          </a:p>
        </p:txBody>
      </p:sp>
    </p:spTree>
    <p:extLst>
      <p:ext uri="{BB962C8B-B14F-4D97-AF65-F5344CB8AC3E}">
        <p14:creationId xmlns:p14="http://schemas.microsoft.com/office/powerpoint/2010/main" val="42575421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Wells Fargo" descr="Wells Fargo">
            <a:extLst>
              <a:ext uri="{FF2B5EF4-FFF2-40B4-BE49-F238E27FC236}">
                <a16:creationId xmlns:a16="http://schemas.microsoft.com/office/drawing/2014/main" id="{967B39BB-CE83-594E-A5D5-2233EAE08016}"/>
              </a:ext>
            </a:extLst>
          </p:cNvPr>
          <p:cNvPicPr>
            <a:picLocks noChangeAspect="1"/>
          </p:cNvPicPr>
          <p:nvPr/>
        </p:nvPicPr>
        <p:blipFill>
          <a:blip r:embed="rId2"/>
          <a:stretch>
            <a:fillRect/>
          </a:stretch>
        </p:blipFill>
        <p:spPr>
          <a:xfrm>
            <a:off x="365125" y="409575"/>
            <a:ext cx="953312" cy="1033271"/>
          </a:xfrm>
          <a:prstGeom prst="rect">
            <a:avLst/>
          </a:prstGeom>
        </p:spPr>
      </p:pic>
      <p:sp>
        <p:nvSpPr>
          <p:cNvPr id="2" name="Title">
            <a:extLst>
              <a:ext uri="{FF2B5EF4-FFF2-40B4-BE49-F238E27FC236}">
                <a16:creationId xmlns:a16="http://schemas.microsoft.com/office/drawing/2014/main" id="{5BF1F789-5F18-4A39-AD7A-F27D50655E13}"/>
              </a:ext>
            </a:extLst>
          </p:cNvPr>
          <p:cNvSpPr>
            <a:spLocks noGrp="1"/>
          </p:cNvSpPr>
          <p:nvPr>
            <p:ph type="ctrTitle" hasCustomPrompt="1"/>
          </p:nvPr>
        </p:nvSpPr>
        <p:spPr>
          <a:xfrm>
            <a:off x="365125" y="2834640"/>
            <a:ext cx="5852796" cy="1779684"/>
          </a:xfrm>
          <a:prstGeom prst="rect">
            <a:avLst/>
          </a:prstGeom>
        </p:spPr>
        <p:txBody>
          <a:bodyPr anchor="b" anchorCtr="0"/>
          <a:lstStyle>
            <a:lvl1pPr algn="l">
              <a:defRPr sz="3200">
                <a:solidFill>
                  <a:schemeClr val="tx1"/>
                </a:solidFill>
              </a:defRPr>
            </a:lvl1pPr>
          </a:lstStyle>
          <a:p>
            <a:r>
              <a:rPr lang="en-US" dirty="0"/>
              <a:t>[Presentation title, </a:t>
            </a:r>
            <a:br>
              <a:rPr lang="en-US" dirty="0"/>
            </a:br>
            <a:r>
              <a:rPr lang="en-US" dirty="0"/>
              <a:t>four lines max]</a:t>
            </a:r>
          </a:p>
        </p:txBody>
      </p:sp>
      <p:cxnSp>
        <p:nvCxnSpPr>
          <p:cNvPr id="10"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sp>
        <p:nvSpPr>
          <p:cNvPr id="3" name="Subtitle">
            <a:extLst>
              <a:ext uri="{FF2B5EF4-FFF2-40B4-BE49-F238E27FC236}">
                <a16:creationId xmlns:a16="http://schemas.microsoft.com/office/drawing/2014/main" id="{DCD36CB7-C5B7-427E-B007-04E7C37DC940}"/>
              </a:ext>
            </a:extLst>
          </p:cNvPr>
          <p:cNvSpPr>
            <a:spLocks noGrp="1"/>
          </p:cNvSpPr>
          <p:nvPr>
            <p:ph type="subTitle" idx="1" hasCustomPrompt="1"/>
          </p:nvPr>
        </p:nvSpPr>
        <p:spPr>
          <a:xfrm>
            <a:off x="365125" y="5074920"/>
            <a:ext cx="5852796" cy="1069402"/>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200"/>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[Month XX, 20XX]</a:t>
            </a:r>
          </a:p>
          <a:p>
            <a:br>
              <a:rPr lang="en-US" dirty="0"/>
            </a:br>
            <a:r>
              <a:rPr lang="en-US" dirty="0"/>
              <a:t>[Presenter information]</a:t>
            </a:r>
            <a:br>
              <a:rPr lang="en-US" dirty="0"/>
            </a:br>
            <a:r>
              <a:rPr lang="en-US" dirty="0"/>
              <a:t>[Presenter or Group information optional line 2]</a:t>
            </a:r>
            <a:br>
              <a:rPr lang="en-US" dirty="0"/>
            </a:br>
            <a:r>
              <a:rPr lang="en-US" dirty="0"/>
              <a:t>[Presenter or Group information optional line 3]</a:t>
            </a:r>
          </a:p>
        </p:txBody>
      </p:sp>
      <p:cxnSp>
        <p:nvCxnSpPr>
          <p:cNvPr id="12"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14"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19" name="Line">
            <a:extLst>
              <a:ext uri="{FF2B5EF4-FFF2-40B4-BE49-F238E27FC236}">
                <a16:creationId xmlns:a16="http://schemas.microsoft.com/office/drawing/2014/main" id="{26A76A1E-D9BB-3D47-BDB3-0A2EB2F6A22E}"/>
              </a:ext>
            </a:extLst>
          </p:cNvPr>
          <p:cNvCxnSpPr>
            <a:cxnSpLocks/>
          </p:cNvCxnSpPr>
          <p:nvPr/>
        </p:nvCxnSpPr>
        <p:spPr bwMode="hidden">
          <a:xfrm>
            <a:off x="365124" y="4846320"/>
            <a:ext cx="1280160" cy="0"/>
          </a:xfrm>
          <a:prstGeom prst="line">
            <a:avLst/>
          </a:prstGeom>
          <a:ln w="25400" cap="flat">
            <a:solidFill>
              <a:srgbClr val="969493"/>
            </a:solidFill>
          </a:ln>
        </p:spPr>
        <p:style>
          <a:lnRef idx="1">
            <a:schemeClr val="accent1"/>
          </a:lnRef>
          <a:fillRef idx="0">
            <a:schemeClr val="accent1"/>
          </a:fillRef>
          <a:effectRef idx="0">
            <a:schemeClr val="dk1"/>
          </a:effectRef>
          <a:fontRef idx="minor">
            <a:schemeClr val="lt1"/>
          </a:fontRef>
        </p:style>
      </p:cxnSp>
      <p:cxnSp>
        <p:nvCxnSpPr>
          <p:cNvPr id="22" name="Line">
            <a:extLst>
              <a:ext uri="{FF2B5EF4-FFF2-40B4-BE49-F238E27FC236}">
                <a16:creationId xmlns:a16="http://schemas.microsoft.com/office/drawing/2014/main" id="{26A76A1E-D9BB-3D47-BDB3-0A2EB2F6A22E}"/>
              </a:ext>
            </a:extLst>
          </p:cNvPr>
          <p:cNvCxnSpPr>
            <a:cxnSpLocks/>
          </p:cNvCxnSpPr>
          <p:nvPr userDrawn="1"/>
        </p:nvCxnSpPr>
        <p:spPr bwMode="hidden">
          <a:xfrm>
            <a:off x="365124" y="4846320"/>
            <a:ext cx="1280160" cy="0"/>
          </a:xfrm>
          <a:prstGeom prst="line">
            <a:avLst/>
          </a:prstGeom>
          <a:ln w="28575" cap="flat">
            <a:solidFill>
              <a:schemeClr val="accent1"/>
            </a:solidFill>
          </a:ln>
        </p:spPr>
        <p:style>
          <a:lnRef idx="1">
            <a:schemeClr val="accent1"/>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132863017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mmary Option 1">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236937" y="647704"/>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2974340" y="647703"/>
            <a:ext cx="5946834" cy="1295403"/>
          </a:xfrm>
          <a:prstGeom prst="rect">
            <a:avLst/>
          </a:prstGeom>
        </p:spPr>
        <p:txBody>
          <a:bodyPr/>
          <a:lstStyle>
            <a:lvl1pPr>
              <a:spcBef>
                <a:spcPts val="400"/>
              </a:spcBef>
              <a:buClr>
                <a:srgbClr val="352B6B"/>
              </a:buClr>
              <a:defRPr sz="1400">
                <a:solidFill>
                  <a:schemeClr val="tx1"/>
                </a:solidFill>
              </a:defRPr>
            </a:lvl1pPr>
            <a:lvl5pPr>
              <a:defRPr/>
            </a:lvl5pPr>
          </a:lstStyle>
          <a:p>
            <a:pPr lvl="0"/>
            <a:endParaRPr lang="en-US" dirty="0"/>
          </a:p>
        </p:txBody>
      </p:sp>
      <p:sp>
        <p:nvSpPr>
          <p:cNvPr id="11" name="Content Placeholder 1">
            <a:extLst>
              <a:ext uri="{FF2B5EF4-FFF2-40B4-BE49-F238E27FC236}">
                <a16:creationId xmlns:a16="http://schemas.microsoft.com/office/drawing/2014/main" id="{18C91035-5E9C-427C-BB14-3C95EF5EA9C7}"/>
              </a:ext>
            </a:extLst>
          </p:cNvPr>
          <p:cNvSpPr>
            <a:spLocks noGrp="1"/>
          </p:cNvSpPr>
          <p:nvPr>
            <p:ph sz="half" idx="11"/>
          </p:nvPr>
        </p:nvSpPr>
        <p:spPr>
          <a:xfrm>
            <a:off x="237572" y="2095499"/>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2" name="Content Placeholder 2">
            <a:extLst>
              <a:ext uri="{FF2B5EF4-FFF2-40B4-BE49-F238E27FC236}">
                <a16:creationId xmlns:a16="http://schemas.microsoft.com/office/drawing/2014/main" id="{086D2EDA-1064-496E-9F5C-3A8317F76DD7}"/>
              </a:ext>
            </a:extLst>
          </p:cNvPr>
          <p:cNvSpPr>
            <a:spLocks noGrp="1"/>
          </p:cNvSpPr>
          <p:nvPr>
            <p:ph sz="half" idx="12"/>
          </p:nvPr>
        </p:nvSpPr>
        <p:spPr>
          <a:xfrm>
            <a:off x="2974975" y="2095499"/>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3" name="Content Placeholder 1">
            <a:extLst>
              <a:ext uri="{FF2B5EF4-FFF2-40B4-BE49-F238E27FC236}">
                <a16:creationId xmlns:a16="http://schemas.microsoft.com/office/drawing/2014/main" id="{18C91035-5E9C-427C-BB14-3C95EF5EA9C7}"/>
              </a:ext>
            </a:extLst>
          </p:cNvPr>
          <p:cNvSpPr>
            <a:spLocks noGrp="1"/>
          </p:cNvSpPr>
          <p:nvPr>
            <p:ph sz="half" idx="13"/>
          </p:nvPr>
        </p:nvSpPr>
        <p:spPr>
          <a:xfrm>
            <a:off x="237572" y="3543294"/>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4" name="Content Placeholder 2">
            <a:extLst>
              <a:ext uri="{FF2B5EF4-FFF2-40B4-BE49-F238E27FC236}">
                <a16:creationId xmlns:a16="http://schemas.microsoft.com/office/drawing/2014/main" id="{086D2EDA-1064-496E-9F5C-3A8317F76DD7}"/>
              </a:ext>
            </a:extLst>
          </p:cNvPr>
          <p:cNvSpPr>
            <a:spLocks noGrp="1"/>
          </p:cNvSpPr>
          <p:nvPr>
            <p:ph sz="half" idx="14"/>
          </p:nvPr>
        </p:nvSpPr>
        <p:spPr>
          <a:xfrm>
            <a:off x="2974975" y="3543294"/>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5" name="Content Placeholder 1">
            <a:extLst>
              <a:ext uri="{FF2B5EF4-FFF2-40B4-BE49-F238E27FC236}">
                <a16:creationId xmlns:a16="http://schemas.microsoft.com/office/drawing/2014/main" id="{18C91035-5E9C-427C-BB14-3C95EF5EA9C7}"/>
              </a:ext>
            </a:extLst>
          </p:cNvPr>
          <p:cNvSpPr>
            <a:spLocks noGrp="1"/>
          </p:cNvSpPr>
          <p:nvPr>
            <p:ph sz="half" idx="15"/>
          </p:nvPr>
        </p:nvSpPr>
        <p:spPr>
          <a:xfrm>
            <a:off x="237572" y="4991089"/>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7" name="Content Placeholder 2">
            <a:extLst>
              <a:ext uri="{FF2B5EF4-FFF2-40B4-BE49-F238E27FC236}">
                <a16:creationId xmlns:a16="http://schemas.microsoft.com/office/drawing/2014/main" id="{086D2EDA-1064-496E-9F5C-3A8317F76DD7}"/>
              </a:ext>
            </a:extLst>
          </p:cNvPr>
          <p:cNvSpPr>
            <a:spLocks noGrp="1"/>
          </p:cNvSpPr>
          <p:nvPr>
            <p:ph sz="half" idx="16"/>
          </p:nvPr>
        </p:nvSpPr>
        <p:spPr>
          <a:xfrm>
            <a:off x="2974975" y="4991089"/>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7" name="Straight Connector 6"/>
          <p:cNvCxnSpPr/>
          <p:nvPr userDrawn="1"/>
        </p:nvCxnSpPr>
        <p:spPr>
          <a:xfrm>
            <a:off x="2974340" y="1943102"/>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8" name="Straight Connector 17"/>
          <p:cNvCxnSpPr/>
          <p:nvPr userDrawn="1"/>
        </p:nvCxnSpPr>
        <p:spPr>
          <a:xfrm>
            <a:off x="2974340" y="339089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9" name="Straight Connector 18"/>
          <p:cNvCxnSpPr/>
          <p:nvPr userDrawn="1"/>
        </p:nvCxnSpPr>
        <p:spPr>
          <a:xfrm>
            <a:off x="2974340" y="4838693"/>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0" name="Straight Connector 19"/>
          <p:cNvCxnSpPr/>
          <p:nvPr userDrawn="1"/>
        </p:nvCxnSpPr>
        <p:spPr>
          <a:xfrm>
            <a:off x="2974340" y="628648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
        <p:nvSpPr>
          <p:cNvPr id="2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22" name="Subtitle">
            <a:extLst>
              <a:ext uri="{FF2B5EF4-FFF2-40B4-BE49-F238E27FC236}">
                <a16:creationId xmlns:a16="http://schemas.microsoft.com/office/drawing/2014/main" id="{DCD36CB7-C5B7-427E-B007-04E7C37DC940}"/>
              </a:ext>
            </a:extLst>
          </p:cNvPr>
          <p:cNvSpPr>
            <a:spLocks noGrp="1"/>
          </p:cNvSpPr>
          <p:nvPr>
            <p:ph type="subTitle" idx="17"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23"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1829378919"/>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Option 2">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236937" y="647704"/>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2974340" y="647703"/>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1" name="Content Placeholder 1">
            <a:extLst>
              <a:ext uri="{FF2B5EF4-FFF2-40B4-BE49-F238E27FC236}">
                <a16:creationId xmlns:a16="http://schemas.microsoft.com/office/drawing/2014/main" id="{18C91035-5E9C-427C-BB14-3C95EF5EA9C7}"/>
              </a:ext>
            </a:extLst>
          </p:cNvPr>
          <p:cNvSpPr>
            <a:spLocks noGrp="1"/>
          </p:cNvSpPr>
          <p:nvPr>
            <p:ph sz="half" idx="11"/>
          </p:nvPr>
        </p:nvSpPr>
        <p:spPr>
          <a:xfrm>
            <a:off x="237572" y="2095499"/>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2" name="Content Placeholder 2">
            <a:extLst>
              <a:ext uri="{FF2B5EF4-FFF2-40B4-BE49-F238E27FC236}">
                <a16:creationId xmlns:a16="http://schemas.microsoft.com/office/drawing/2014/main" id="{086D2EDA-1064-496E-9F5C-3A8317F76DD7}"/>
              </a:ext>
            </a:extLst>
          </p:cNvPr>
          <p:cNvSpPr>
            <a:spLocks noGrp="1"/>
          </p:cNvSpPr>
          <p:nvPr>
            <p:ph sz="half" idx="12"/>
          </p:nvPr>
        </p:nvSpPr>
        <p:spPr>
          <a:xfrm>
            <a:off x="2974975" y="2095499"/>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3" name="Content Placeholder 1">
            <a:extLst>
              <a:ext uri="{FF2B5EF4-FFF2-40B4-BE49-F238E27FC236}">
                <a16:creationId xmlns:a16="http://schemas.microsoft.com/office/drawing/2014/main" id="{18C91035-5E9C-427C-BB14-3C95EF5EA9C7}"/>
              </a:ext>
            </a:extLst>
          </p:cNvPr>
          <p:cNvSpPr>
            <a:spLocks noGrp="1"/>
          </p:cNvSpPr>
          <p:nvPr>
            <p:ph sz="half" idx="13"/>
          </p:nvPr>
        </p:nvSpPr>
        <p:spPr>
          <a:xfrm>
            <a:off x="237572" y="3543294"/>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4" name="Content Placeholder 2">
            <a:extLst>
              <a:ext uri="{FF2B5EF4-FFF2-40B4-BE49-F238E27FC236}">
                <a16:creationId xmlns:a16="http://schemas.microsoft.com/office/drawing/2014/main" id="{086D2EDA-1064-496E-9F5C-3A8317F76DD7}"/>
              </a:ext>
            </a:extLst>
          </p:cNvPr>
          <p:cNvSpPr>
            <a:spLocks noGrp="1"/>
          </p:cNvSpPr>
          <p:nvPr>
            <p:ph sz="half" idx="14"/>
          </p:nvPr>
        </p:nvSpPr>
        <p:spPr>
          <a:xfrm>
            <a:off x="2974975" y="3543294"/>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5" name="Content Placeholder 1">
            <a:extLst>
              <a:ext uri="{FF2B5EF4-FFF2-40B4-BE49-F238E27FC236}">
                <a16:creationId xmlns:a16="http://schemas.microsoft.com/office/drawing/2014/main" id="{18C91035-5E9C-427C-BB14-3C95EF5EA9C7}"/>
              </a:ext>
            </a:extLst>
          </p:cNvPr>
          <p:cNvSpPr>
            <a:spLocks noGrp="1"/>
          </p:cNvSpPr>
          <p:nvPr>
            <p:ph sz="half" idx="15"/>
          </p:nvPr>
        </p:nvSpPr>
        <p:spPr>
          <a:xfrm>
            <a:off x="237572" y="4991089"/>
            <a:ext cx="2530524" cy="1295403"/>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7" name="Content Placeholder 2">
            <a:extLst>
              <a:ext uri="{FF2B5EF4-FFF2-40B4-BE49-F238E27FC236}">
                <a16:creationId xmlns:a16="http://schemas.microsoft.com/office/drawing/2014/main" id="{086D2EDA-1064-496E-9F5C-3A8317F76DD7}"/>
              </a:ext>
            </a:extLst>
          </p:cNvPr>
          <p:cNvSpPr>
            <a:spLocks noGrp="1"/>
          </p:cNvSpPr>
          <p:nvPr>
            <p:ph sz="half" idx="16"/>
          </p:nvPr>
        </p:nvSpPr>
        <p:spPr>
          <a:xfrm>
            <a:off x="2974975" y="4991089"/>
            <a:ext cx="5946834" cy="1295403"/>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7" name="Straight Connector 6"/>
          <p:cNvCxnSpPr/>
          <p:nvPr userDrawn="1"/>
        </p:nvCxnSpPr>
        <p:spPr>
          <a:xfrm>
            <a:off x="2974340" y="1943102"/>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8" name="Straight Connector 17"/>
          <p:cNvCxnSpPr/>
          <p:nvPr userDrawn="1"/>
        </p:nvCxnSpPr>
        <p:spPr>
          <a:xfrm>
            <a:off x="2974340" y="339089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9" name="Straight Connector 18"/>
          <p:cNvCxnSpPr/>
          <p:nvPr userDrawn="1"/>
        </p:nvCxnSpPr>
        <p:spPr>
          <a:xfrm>
            <a:off x="2974340" y="4838693"/>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0" name="Straight Connector 19"/>
          <p:cNvCxnSpPr/>
          <p:nvPr userDrawn="1"/>
        </p:nvCxnSpPr>
        <p:spPr>
          <a:xfrm>
            <a:off x="2974340" y="628648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
        <p:nvSpPr>
          <p:cNvPr id="2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22" name="Subtitle">
            <a:extLst>
              <a:ext uri="{FF2B5EF4-FFF2-40B4-BE49-F238E27FC236}">
                <a16:creationId xmlns:a16="http://schemas.microsoft.com/office/drawing/2014/main" id="{DCD36CB7-C5B7-427E-B007-04E7C37DC940}"/>
              </a:ext>
            </a:extLst>
          </p:cNvPr>
          <p:cNvSpPr>
            <a:spLocks noGrp="1"/>
          </p:cNvSpPr>
          <p:nvPr>
            <p:ph type="subTitle" idx="17"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24" name="Title Placeholder 12"/>
          <p:cNvSpPr>
            <a:spLocks noGrp="1"/>
          </p:cNvSpPr>
          <p:nvPr>
            <p:ph type="title"/>
          </p:nvPr>
        </p:nvSpPr>
        <p:spPr>
          <a:xfrm>
            <a:off x="91439" y="86307"/>
            <a:ext cx="8952807" cy="347230"/>
          </a:xfrm>
          <a:prstGeom prst="rect">
            <a:avLst/>
          </a:prstGeom>
        </p:spPr>
        <p:txBody>
          <a:bodyPr vert="horz" lIns="0" tIns="45720" rIns="91440" bIns="45720" rtlCol="0" anchor="ctr">
            <a:noAutofit/>
          </a:bodyPr>
          <a:lstStyle>
            <a:lvl1pPr>
              <a:defRPr sz="24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04072586"/>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ummary Option 1">
    <p:spTree>
      <p:nvGrpSpPr>
        <p:cNvPr id="1" name=""/>
        <p:cNvGrpSpPr/>
        <p:nvPr/>
      </p:nvGrpSpPr>
      <p:grpSpPr>
        <a:xfrm>
          <a:off x="0" y="0"/>
          <a:ext cx="0" cy="0"/>
          <a:chOff x="0" y="0"/>
          <a:chExt cx="0" cy="0"/>
        </a:xfrm>
      </p:grpSpPr>
      <p:sp>
        <p:nvSpPr>
          <p:cNvPr id="3" name="Content Placeholder 1">
            <a:extLst>
              <a:ext uri="{FF2B5EF4-FFF2-40B4-BE49-F238E27FC236}">
                <a16:creationId xmlns:a16="http://schemas.microsoft.com/office/drawing/2014/main" id="{18C91035-5E9C-427C-BB14-3C95EF5EA9C7}"/>
              </a:ext>
            </a:extLst>
          </p:cNvPr>
          <p:cNvSpPr>
            <a:spLocks noGrp="1"/>
          </p:cNvSpPr>
          <p:nvPr>
            <p:ph sz="half" idx="1"/>
          </p:nvPr>
        </p:nvSpPr>
        <p:spPr>
          <a:xfrm>
            <a:off x="236937" y="572716"/>
            <a:ext cx="2530524" cy="1079985"/>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4" name="Content Placeholder 2">
            <a:extLst>
              <a:ext uri="{FF2B5EF4-FFF2-40B4-BE49-F238E27FC236}">
                <a16:creationId xmlns:a16="http://schemas.microsoft.com/office/drawing/2014/main" id="{086D2EDA-1064-496E-9F5C-3A8317F76DD7}"/>
              </a:ext>
            </a:extLst>
          </p:cNvPr>
          <p:cNvSpPr>
            <a:spLocks noGrp="1"/>
          </p:cNvSpPr>
          <p:nvPr>
            <p:ph sz="half" idx="2"/>
          </p:nvPr>
        </p:nvSpPr>
        <p:spPr>
          <a:xfrm>
            <a:off x="2974340" y="572715"/>
            <a:ext cx="5946834" cy="1079985"/>
          </a:xfrm>
          <a:prstGeom prst="rect">
            <a:avLst/>
          </a:prstGeom>
        </p:spPr>
        <p:txBody>
          <a:bodyPr/>
          <a:lstStyle>
            <a:lvl1pPr>
              <a:spcBef>
                <a:spcPts val="400"/>
              </a:spcBef>
              <a:buClr>
                <a:srgbClr val="352B6B"/>
              </a:buClr>
              <a:defRPr sz="1400">
                <a:solidFill>
                  <a:schemeClr val="tx1"/>
                </a:solidFill>
              </a:defRPr>
            </a:lvl1pPr>
            <a:lvl5pPr>
              <a:defRPr/>
            </a:lvl5pPr>
          </a:lstStyle>
          <a:p>
            <a:pPr lvl="0"/>
            <a:endParaRPr lang="en-US" dirty="0"/>
          </a:p>
        </p:txBody>
      </p:sp>
      <p:sp>
        <p:nvSpPr>
          <p:cNvPr id="11" name="Content Placeholder 1">
            <a:extLst>
              <a:ext uri="{FF2B5EF4-FFF2-40B4-BE49-F238E27FC236}">
                <a16:creationId xmlns:a16="http://schemas.microsoft.com/office/drawing/2014/main" id="{18C91035-5E9C-427C-BB14-3C95EF5EA9C7}"/>
              </a:ext>
            </a:extLst>
          </p:cNvPr>
          <p:cNvSpPr>
            <a:spLocks noGrp="1"/>
          </p:cNvSpPr>
          <p:nvPr>
            <p:ph sz="half" idx="11"/>
          </p:nvPr>
        </p:nvSpPr>
        <p:spPr>
          <a:xfrm>
            <a:off x="237572" y="1735473"/>
            <a:ext cx="2530524" cy="1079985"/>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2" name="Content Placeholder 2">
            <a:extLst>
              <a:ext uri="{FF2B5EF4-FFF2-40B4-BE49-F238E27FC236}">
                <a16:creationId xmlns:a16="http://schemas.microsoft.com/office/drawing/2014/main" id="{086D2EDA-1064-496E-9F5C-3A8317F76DD7}"/>
              </a:ext>
            </a:extLst>
          </p:cNvPr>
          <p:cNvSpPr>
            <a:spLocks noGrp="1"/>
          </p:cNvSpPr>
          <p:nvPr>
            <p:ph sz="half" idx="12"/>
          </p:nvPr>
        </p:nvSpPr>
        <p:spPr>
          <a:xfrm>
            <a:off x="2974340" y="1726679"/>
            <a:ext cx="5946834" cy="1079985"/>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3" name="Content Placeholder 1">
            <a:extLst>
              <a:ext uri="{FF2B5EF4-FFF2-40B4-BE49-F238E27FC236}">
                <a16:creationId xmlns:a16="http://schemas.microsoft.com/office/drawing/2014/main" id="{18C91035-5E9C-427C-BB14-3C95EF5EA9C7}"/>
              </a:ext>
            </a:extLst>
          </p:cNvPr>
          <p:cNvSpPr>
            <a:spLocks noGrp="1"/>
          </p:cNvSpPr>
          <p:nvPr>
            <p:ph sz="half" idx="13"/>
          </p:nvPr>
        </p:nvSpPr>
        <p:spPr>
          <a:xfrm>
            <a:off x="237572" y="2898229"/>
            <a:ext cx="2530524" cy="1079985"/>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4" name="Content Placeholder 2">
            <a:extLst>
              <a:ext uri="{FF2B5EF4-FFF2-40B4-BE49-F238E27FC236}">
                <a16:creationId xmlns:a16="http://schemas.microsoft.com/office/drawing/2014/main" id="{086D2EDA-1064-496E-9F5C-3A8317F76DD7}"/>
              </a:ext>
            </a:extLst>
          </p:cNvPr>
          <p:cNvSpPr>
            <a:spLocks noGrp="1"/>
          </p:cNvSpPr>
          <p:nvPr>
            <p:ph sz="half" idx="14"/>
          </p:nvPr>
        </p:nvSpPr>
        <p:spPr>
          <a:xfrm>
            <a:off x="2974340" y="2893310"/>
            <a:ext cx="5946834" cy="1079985"/>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sp>
        <p:nvSpPr>
          <p:cNvPr id="15" name="Content Placeholder 1">
            <a:extLst>
              <a:ext uri="{FF2B5EF4-FFF2-40B4-BE49-F238E27FC236}">
                <a16:creationId xmlns:a16="http://schemas.microsoft.com/office/drawing/2014/main" id="{18C91035-5E9C-427C-BB14-3C95EF5EA9C7}"/>
              </a:ext>
            </a:extLst>
          </p:cNvPr>
          <p:cNvSpPr>
            <a:spLocks noGrp="1"/>
          </p:cNvSpPr>
          <p:nvPr>
            <p:ph sz="half" idx="15"/>
          </p:nvPr>
        </p:nvSpPr>
        <p:spPr>
          <a:xfrm>
            <a:off x="237572" y="4060985"/>
            <a:ext cx="2530524" cy="1079985"/>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17" name="Content Placeholder 2">
            <a:extLst>
              <a:ext uri="{FF2B5EF4-FFF2-40B4-BE49-F238E27FC236}">
                <a16:creationId xmlns:a16="http://schemas.microsoft.com/office/drawing/2014/main" id="{086D2EDA-1064-496E-9F5C-3A8317F76DD7}"/>
              </a:ext>
            </a:extLst>
          </p:cNvPr>
          <p:cNvSpPr>
            <a:spLocks noGrp="1"/>
          </p:cNvSpPr>
          <p:nvPr>
            <p:ph sz="half" idx="16"/>
          </p:nvPr>
        </p:nvSpPr>
        <p:spPr>
          <a:xfrm>
            <a:off x="2974340" y="4060985"/>
            <a:ext cx="5946834" cy="1079985"/>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7" name="Straight Connector 6"/>
          <p:cNvCxnSpPr/>
          <p:nvPr userDrawn="1"/>
        </p:nvCxnSpPr>
        <p:spPr>
          <a:xfrm>
            <a:off x="2974341" y="1652696"/>
            <a:ext cx="59468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8" name="Straight Connector 17"/>
          <p:cNvCxnSpPr/>
          <p:nvPr userDrawn="1"/>
        </p:nvCxnSpPr>
        <p:spPr>
          <a:xfrm>
            <a:off x="2974341" y="2804726"/>
            <a:ext cx="59468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19" name="Straight Connector 18"/>
          <p:cNvCxnSpPr/>
          <p:nvPr userDrawn="1"/>
        </p:nvCxnSpPr>
        <p:spPr>
          <a:xfrm>
            <a:off x="2974341" y="3973295"/>
            <a:ext cx="59468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0" name="Straight Connector 19"/>
          <p:cNvCxnSpPr/>
          <p:nvPr userDrawn="1"/>
        </p:nvCxnSpPr>
        <p:spPr>
          <a:xfrm>
            <a:off x="2974340" y="5216168"/>
            <a:ext cx="58045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
        <p:nvSpPr>
          <p:cNvPr id="2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22" name="Subtitle">
            <a:extLst>
              <a:ext uri="{FF2B5EF4-FFF2-40B4-BE49-F238E27FC236}">
                <a16:creationId xmlns:a16="http://schemas.microsoft.com/office/drawing/2014/main" id="{DCD36CB7-C5B7-427E-B007-04E7C37DC940}"/>
              </a:ext>
            </a:extLst>
          </p:cNvPr>
          <p:cNvSpPr>
            <a:spLocks noGrp="1"/>
          </p:cNvSpPr>
          <p:nvPr>
            <p:ph type="subTitle" idx="17"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23"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
        <p:nvSpPr>
          <p:cNvPr id="24" name="Content Placeholder 1">
            <a:extLst>
              <a:ext uri="{FF2B5EF4-FFF2-40B4-BE49-F238E27FC236}">
                <a16:creationId xmlns:a16="http://schemas.microsoft.com/office/drawing/2014/main" id="{18C91035-5E9C-427C-BB14-3C95EF5EA9C7}"/>
              </a:ext>
            </a:extLst>
          </p:cNvPr>
          <p:cNvSpPr>
            <a:spLocks noGrp="1"/>
          </p:cNvSpPr>
          <p:nvPr>
            <p:ph sz="half" idx="18"/>
          </p:nvPr>
        </p:nvSpPr>
        <p:spPr>
          <a:xfrm>
            <a:off x="236937" y="5223742"/>
            <a:ext cx="2530524" cy="1079985"/>
          </a:xfrm>
          <a:prstGeom prst="rect">
            <a:avLst/>
          </a:prstGeom>
          <a:solidFill>
            <a:schemeClr val="accent1"/>
          </a:solidFill>
        </p:spPr>
        <p:txBody>
          <a:bodyPr anchor="ctr"/>
          <a:lstStyle>
            <a:lvl1pPr marL="0" indent="0" algn="ctr">
              <a:buFontTx/>
              <a:buNone/>
              <a:defRPr sz="2000" b="0">
                <a:solidFill>
                  <a:schemeClr val="bg1"/>
                </a:solidFill>
              </a:defRPr>
            </a:lvl1pPr>
            <a:lvl5pPr>
              <a:defRPr/>
            </a:lvl5pPr>
          </a:lstStyle>
          <a:p>
            <a:pPr lvl="0"/>
            <a:endParaRPr lang="en-US" dirty="0"/>
          </a:p>
        </p:txBody>
      </p:sp>
      <p:sp>
        <p:nvSpPr>
          <p:cNvPr id="25" name="Content Placeholder 2">
            <a:extLst>
              <a:ext uri="{FF2B5EF4-FFF2-40B4-BE49-F238E27FC236}">
                <a16:creationId xmlns:a16="http://schemas.microsoft.com/office/drawing/2014/main" id="{086D2EDA-1064-496E-9F5C-3A8317F76DD7}"/>
              </a:ext>
            </a:extLst>
          </p:cNvPr>
          <p:cNvSpPr>
            <a:spLocks noGrp="1"/>
          </p:cNvSpPr>
          <p:nvPr>
            <p:ph sz="half" idx="19"/>
          </p:nvPr>
        </p:nvSpPr>
        <p:spPr>
          <a:xfrm>
            <a:off x="2974340" y="5216172"/>
            <a:ext cx="5946834" cy="1079985"/>
          </a:xfrm>
          <a:prstGeom prst="rect">
            <a:avLst/>
          </a:prstGeom>
        </p:spPr>
        <p:txBody>
          <a:bodyPr/>
          <a:lstStyle>
            <a:lvl1pPr>
              <a:spcBef>
                <a:spcPts val="400"/>
              </a:spcBef>
              <a:buClr>
                <a:schemeClr val="accent1"/>
              </a:buClr>
              <a:defRPr sz="1400">
                <a:solidFill>
                  <a:schemeClr val="tx1"/>
                </a:solidFill>
              </a:defRPr>
            </a:lvl1pPr>
            <a:lvl5pPr>
              <a:defRPr/>
            </a:lvl5pPr>
          </a:lstStyle>
          <a:p>
            <a:pPr lvl="0"/>
            <a:endParaRPr lang="en-US" dirty="0"/>
          </a:p>
        </p:txBody>
      </p:sp>
      <p:cxnSp>
        <p:nvCxnSpPr>
          <p:cNvPr id="26" name="Straight Connector 25"/>
          <p:cNvCxnSpPr/>
          <p:nvPr userDrawn="1"/>
        </p:nvCxnSpPr>
        <p:spPr>
          <a:xfrm>
            <a:off x="2974341" y="5140966"/>
            <a:ext cx="59468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cxnSp>
        <p:nvCxnSpPr>
          <p:cNvPr id="27" name="Straight Connector 26"/>
          <p:cNvCxnSpPr/>
          <p:nvPr userDrawn="1"/>
        </p:nvCxnSpPr>
        <p:spPr>
          <a:xfrm>
            <a:off x="2974341" y="6303723"/>
            <a:ext cx="5946835" cy="0"/>
          </a:xfrm>
          <a:prstGeom prst="line">
            <a:avLst/>
          </a:prstGeom>
          <a:ln w="12700" cap="sq">
            <a:solidFill>
              <a:schemeClr val="accent1"/>
            </a:solidFill>
          </a:ln>
        </p:spPr>
        <p:style>
          <a:lnRef idx="1">
            <a:srgbClr val="787070"/>
          </a:lnRef>
          <a:fillRef idx="0">
            <a:schemeClr val="accent1"/>
          </a:fillRef>
          <a:effectRef idx="0">
            <a:schemeClr val="dk1"/>
          </a:effectRef>
          <a:fontRef idx="minor">
            <a:schemeClr val="lt1"/>
          </a:fontRef>
        </p:style>
      </p:cxnSp>
    </p:spTree>
    <p:extLst>
      <p:ext uri="{BB962C8B-B14F-4D97-AF65-F5344CB8AC3E}">
        <p14:creationId xmlns:p14="http://schemas.microsoft.com/office/powerpoint/2010/main" val="163594826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xtra One Chart, One Call Out">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290273" y="819150"/>
            <a:ext cx="6631536" cy="5207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8" y="819150"/>
            <a:ext cx="1933694" cy="5207000"/>
          </a:xfrm>
          <a:prstGeom prst="rect">
            <a:avLst/>
          </a:prstGeom>
        </p:spPr>
        <p:txBody>
          <a:bodyPr numCol="1"/>
          <a:lstStyle>
            <a:lvl1pPr marL="0" indent="0">
              <a:buFont typeface="Wells Fargo Sans" panose="020B0503020203020204" pitchFamily="34" charset="0"/>
              <a:buNone/>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7"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1"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8"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noFill/>
        </p:spPr>
        <p:txBody>
          <a:bodyPr anchor="ctr"/>
          <a:lstStyle>
            <a:lvl1pPr>
              <a:defRPr>
                <a:solidFill>
                  <a:schemeClr val="tx1"/>
                </a:solidFill>
              </a:defRPr>
            </a:lvl1pPr>
          </a:lstStyle>
          <a:p>
            <a:r>
              <a:rPr lang="en-US" dirty="0"/>
              <a:t> [Slide title]</a:t>
            </a:r>
          </a:p>
        </p:txBody>
      </p:sp>
    </p:spTree>
    <p:extLst>
      <p:ext uri="{BB962C8B-B14F-4D97-AF65-F5344CB8AC3E}">
        <p14:creationId xmlns:p14="http://schemas.microsoft.com/office/powerpoint/2010/main" val="4067070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433CB49-42F4-4BEC-BD47-AAACD63E2CF3}"/>
              </a:ext>
            </a:extLst>
          </p:cNvPr>
          <p:cNvSpPr>
            <a:spLocks noGrp="1"/>
          </p:cNvSpPr>
          <p:nvPr>
            <p:ph type="body" idx="1" hasCustomPrompt="1"/>
          </p:nvPr>
        </p:nvSpPr>
        <p:spPr>
          <a:xfrm>
            <a:off x="374651" y="2638425"/>
            <a:ext cx="7673975" cy="514350"/>
          </a:xfrm>
        </p:spPr>
        <p:txBody>
          <a:bodyPr/>
          <a:lstStyle>
            <a:lvl1pPr marL="0" indent="0">
              <a:lnSpc>
                <a:spcPct val="90000"/>
              </a:lnSpc>
              <a:spcBef>
                <a:spcPts val="0"/>
              </a:spcBef>
              <a:buNone/>
              <a:defRPr sz="3200">
                <a:solidFill>
                  <a:schemeClr val="tx1"/>
                </a:solidFill>
                <a:latin typeface="+mj-lt"/>
              </a:defRPr>
            </a:lvl1pPr>
            <a:lvl2pPr marL="0" indent="0">
              <a:spcBef>
                <a:spcPts val="900"/>
              </a:spcBef>
              <a:buNone/>
              <a:defRPr sz="1200">
                <a:solidFill>
                  <a:schemeClr val="tx1"/>
                </a:solidFill>
              </a:defRPr>
            </a:lvl2pPr>
            <a:lvl3pPr marL="171446" indent="-171446">
              <a:spcBef>
                <a:spcPts val="900"/>
              </a:spcBef>
              <a:buFont typeface="Wells Fargo Sans" panose="020B0503020203020204" pitchFamily="34" charset="0"/>
              <a:buChar char="•"/>
              <a:defRPr sz="1200">
                <a:solidFill>
                  <a:schemeClr val="tx1"/>
                </a:solidFill>
              </a:defRPr>
            </a:lvl3pPr>
            <a:lvl4pPr marL="342891" indent="-171446">
              <a:spcBef>
                <a:spcPts val="300"/>
              </a:spcBef>
              <a:buFont typeface="Wells Fargo Sans" panose="020B0503020203020204" pitchFamily="34" charset="0"/>
              <a:buChar char="–"/>
              <a:defRPr sz="1200">
                <a:solidFill>
                  <a:schemeClr val="tx1"/>
                </a:solidFill>
              </a:defRPr>
            </a:lvl4pPr>
            <a:lvl5pPr marL="514338" indent="-171446">
              <a:spcBef>
                <a:spcPts val="300"/>
              </a:spcBef>
              <a:buFont typeface="Wells Fargo Sans" panose="020B0503020203020204" pitchFamily="34" charset="0"/>
              <a:buChar char="–"/>
              <a:defRPr sz="1200">
                <a:solidFill>
                  <a:schemeClr val="tx1"/>
                </a:solidFill>
              </a:defRPr>
            </a:lvl5pPr>
            <a:lvl6pPr marL="685783" indent="-171446">
              <a:spcBef>
                <a:spcPts val="300"/>
              </a:spcBef>
              <a:buFont typeface="Wells Fargo Sans" panose="020B0503020203020204" pitchFamily="34" charset="0"/>
              <a:buChar char="–"/>
              <a:defRPr sz="1200">
                <a:solidFill>
                  <a:schemeClr val="tx1"/>
                </a:solidFill>
              </a:defRPr>
            </a:lvl6pPr>
            <a:lvl7pPr marL="857229" indent="-171446">
              <a:spcBef>
                <a:spcPts val="300"/>
              </a:spcBef>
              <a:buFont typeface="Wells Fargo Sans" panose="020B0503020203020204" pitchFamily="34" charset="0"/>
              <a:buChar char="–"/>
              <a:defRPr sz="1200">
                <a:solidFill>
                  <a:schemeClr val="tx1"/>
                </a:solidFill>
              </a:defRPr>
            </a:lvl7pPr>
            <a:lvl8pPr marL="1028674" indent="-171446">
              <a:spcBef>
                <a:spcPts val="300"/>
              </a:spcBef>
              <a:buFont typeface="Wells Fargo Sans" panose="020B0503020203020204" pitchFamily="34" charset="0"/>
              <a:buChar char="–"/>
              <a:defRPr sz="1200">
                <a:solidFill>
                  <a:schemeClr val="tx1"/>
                </a:solidFill>
              </a:defRPr>
            </a:lvl8pPr>
            <a:lvl9pPr marL="1200121" indent="-171446">
              <a:spcBef>
                <a:spcPts val="300"/>
              </a:spcBef>
              <a:buFont typeface="Wells Fargo Sans" panose="020B0503020203020204" pitchFamily="34" charset="0"/>
              <a:buChar char="–"/>
              <a:defRPr sz="1200">
                <a:solidFill>
                  <a:schemeClr val="tx1"/>
                </a:solidFill>
              </a:defRPr>
            </a:lvl9pPr>
          </a:lstStyle>
          <a:p>
            <a:pPr lvl="0"/>
            <a:r>
              <a:rPr lang="en-US" dirty="0"/>
              <a:t>[Section header title or quote]</a:t>
            </a:r>
          </a:p>
        </p:txBody>
      </p:sp>
      <p:cxnSp>
        <p:nvCxnSpPr>
          <p:cNvPr id="4" name="Line">
            <a:extLst>
              <a:ext uri="{FF2B5EF4-FFF2-40B4-BE49-F238E27FC236}">
                <a16:creationId xmlns:a16="http://schemas.microsoft.com/office/drawing/2014/main" id="{26A76A1E-D9BB-3D47-BDB3-0A2EB2F6A22E}"/>
              </a:ext>
            </a:extLst>
          </p:cNvPr>
          <p:cNvCxnSpPr>
            <a:cxnSpLocks/>
          </p:cNvCxnSpPr>
          <p:nvPr userDrawn="1"/>
        </p:nvCxnSpPr>
        <p:spPr bwMode="hidden">
          <a:xfrm>
            <a:off x="508001" y="3284220"/>
            <a:ext cx="5054601" cy="0"/>
          </a:xfrm>
          <a:prstGeom prst="line">
            <a:avLst/>
          </a:prstGeom>
          <a:ln w="28575" cap="flat">
            <a:solidFill>
              <a:schemeClr val="accent1"/>
            </a:solidFill>
          </a:ln>
        </p:spPr>
        <p:style>
          <a:lnRef idx="1">
            <a:schemeClr val="accent1"/>
          </a:lnRef>
          <a:fillRef idx="0">
            <a:schemeClr val="accent1"/>
          </a:fillRef>
          <a:effectRef idx="0">
            <a:schemeClr val="dk1"/>
          </a:effectRef>
          <a:fontRef idx="minor">
            <a:schemeClr val="lt1"/>
          </a:fontRef>
        </p:style>
      </p:cxnSp>
      <p:sp>
        <p:nvSpPr>
          <p:cNvPr id="5"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46146124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hank You ">
    <p:spTree>
      <p:nvGrpSpPr>
        <p:cNvPr id="1" name=""/>
        <p:cNvGrpSpPr/>
        <p:nvPr/>
      </p:nvGrpSpPr>
      <p:grpSpPr>
        <a:xfrm>
          <a:off x="0" y="0"/>
          <a:ext cx="0" cy="0"/>
          <a:chOff x="0" y="0"/>
          <a:chExt cx="0" cy="0"/>
        </a:xfrm>
      </p:grpSpPr>
      <p:pic>
        <p:nvPicPr>
          <p:cNvPr id="3" name="Wells Fargo" descr="Wells Fargo">
            <a:extLst>
              <a:ext uri="{FF2B5EF4-FFF2-40B4-BE49-F238E27FC236}">
                <a16:creationId xmlns:a16="http://schemas.microsoft.com/office/drawing/2014/main" id="{0DE7FB8E-1AD3-5B42-BE1D-61941DA7FC33}"/>
              </a:ext>
            </a:extLst>
          </p:cNvPr>
          <p:cNvPicPr>
            <a:picLocks noChangeAspect="1"/>
          </p:cNvPicPr>
          <p:nvPr/>
        </p:nvPicPr>
        <p:blipFill>
          <a:blip r:embed="rId2"/>
          <a:stretch>
            <a:fillRect/>
          </a:stretch>
        </p:blipFill>
        <p:spPr>
          <a:xfrm>
            <a:off x="365761" y="457200"/>
            <a:ext cx="1033271" cy="1033271"/>
          </a:xfrm>
          <a:prstGeom prst="rect">
            <a:avLst/>
          </a:prstGeom>
        </p:spPr>
      </p:pic>
      <p:sp>
        <p:nvSpPr>
          <p:cNvPr id="6" name="Thank You">
            <a:extLst>
              <a:ext uri="{FF2B5EF4-FFF2-40B4-BE49-F238E27FC236}">
                <a16:creationId xmlns:a16="http://schemas.microsoft.com/office/drawing/2014/main" id="{D5C8B33B-B32E-0C4D-947A-87A5447D23F3}"/>
              </a:ext>
            </a:extLst>
          </p:cNvPr>
          <p:cNvSpPr txBox="1">
            <a:spLocks/>
          </p:cNvSpPr>
          <p:nvPr/>
        </p:nvSpPr>
        <p:spPr>
          <a:xfrm>
            <a:off x="365761" y="1600205"/>
            <a:ext cx="8413115" cy="1600199"/>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700" kern="1200">
                <a:solidFill>
                  <a:schemeClr val="tx1"/>
                </a:solidFill>
                <a:latin typeface="+mj-lt"/>
                <a:ea typeface="+mj-ea"/>
                <a:cs typeface="+mj-cs"/>
              </a:defRPr>
            </a:lvl1pPr>
          </a:lstStyle>
          <a:p>
            <a:r>
              <a:rPr lang="en-US" sz="3200" dirty="0"/>
              <a:t>Thank You</a:t>
            </a:r>
          </a:p>
        </p:txBody>
      </p:sp>
      <p:sp>
        <p:nvSpPr>
          <p:cNvPr id="8" name="Text Placeholder 1">
            <a:extLst>
              <a:ext uri="{FF2B5EF4-FFF2-40B4-BE49-F238E27FC236}">
                <a16:creationId xmlns:a16="http://schemas.microsoft.com/office/drawing/2014/main" id="{D580231D-7943-F647-B67D-262940DDDB85}"/>
              </a:ext>
            </a:extLst>
          </p:cNvPr>
          <p:cNvSpPr>
            <a:spLocks noGrp="1"/>
          </p:cNvSpPr>
          <p:nvPr>
            <p:ph type="body" sz="quarter" idx="10" hasCustomPrompt="1"/>
          </p:nvPr>
        </p:nvSpPr>
        <p:spPr>
          <a:xfrm>
            <a:off x="365760" y="4341850"/>
            <a:ext cx="2560320" cy="1830355"/>
          </a:xfrm>
          <a:prstGeom prst="rect">
            <a:avLst/>
          </a:prstGeom>
        </p:spPr>
        <p:txBody>
          <a:bodyPr anchor="b" anchorCtr="0">
            <a:noAutofit/>
          </a:bodyPr>
          <a:lstStyle>
            <a:lvl1pPr marL="0" indent="0">
              <a:spcBef>
                <a:spcPts val="0"/>
              </a:spcBef>
              <a:buFontTx/>
              <a:buNone/>
              <a:defRPr sz="1000"/>
            </a:lvl1pPr>
            <a:lvl2pPr marL="0" indent="0">
              <a:spcBef>
                <a:spcPts val="0"/>
              </a:spcBef>
              <a:buFontTx/>
              <a:buNone/>
              <a:defRPr sz="1000"/>
            </a:lvl2pPr>
            <a:lvl3pPr marL="0" indent="0">
              <a:spcBef>
                <a:spcPts val="0"/>
              </a:spcBef>
              <a:buFontTx/>
              <a:buNone/>
              <a:defRPr sz="1000"/>
            </a:lvl3pPr>
            <a:lvl4pPr marL="0" indent="0">
              <a:spcBef>
                <a:spcPts val="0"/>
              </a:spcBef>
              <a:buFontTx/>
              <a:buNone/>
              <a:defRPr sz="1000"/>
            </a:lvl4pPr>
            <a:lvl5pPr marL="0" indent="0">
              <a:spcBef>
                <a:spcPts val="0"/>
              </a:spcBef>
              <a:buFontTx/>
              <a:buNone/>
              <a:defRPr sz="1000"/>
            </a:lvl5pPr>
            <a:lvl6pPr marL="0" indent="0">
              <a:spcBef>
                <a:spcPts val="0"/>
              </a:spcBef>
              <a:buFontTx/>
              <a:buNone/>
              <a:defRPr sz="1000"/>
            </a:lvl6pPr>
            <a:lvl7pPr marL="0" indent="0">
              <a:spcBef>
                <a:spcPts val="0"/>
              </a:spcBef>
              <a:buFontTx/>
              <a:buNone/>
              <a:defRPr sz="1000"/>
            </a:lvl7pPr>
            <a:lvl8pPr marL="0" indent="0">
              <a:spcBef>
                <a:spcPts val="0"/>
              </a:spcBef>
              <a:buFontTx/>
              <a:buNone/>
              <a:defRPr sz="1000"/>
            </a:lvl8pPr>
            <a:lvl9pPr marL="0" indent="0">
              <a:spcBef>
                <a:spcPts val="0"/>
              </a:spcBef>
              <a:buFontTx/>
              <a:buNone/>
              <a:defRPr sz="1000"/>
            </a:lvl9pPr>
          </a:lstStyle>
          <a:p>
            <a:pPr lvl="0"/>
            <a:r>
              <a:rPr lang="en-US" dirty="0"/>
              <a:t>[Optional contact information]</a:t>
            </a:r>
          </a:p>
        </p:txBody>
      </p:sp>
    </p:spTree>
    <p:extLst>
      <p:ext uri="{BB962C8B-B14F-4D97-AF65-F5344CB8AC3E}">
        <p14:creationId xmlns:p14="http://schemas.microsoft.com/office/powerpoint/2010/main" val="2866997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Group Contact, Disclosure">
    <p:spTree>
      <p:nvGrpSpPr>
        <p:cNvPr id="1" name=""/>
        <p:cNvGrpSpPr/>
        <p:nvPr/>
      </p:nvGrpSpPr>
      <p:grpSpPr>
        <a:xfrm>
          <a:off x="0" y="0"/>
          <a:ext cx="0" cy="0"/>
          <a:chOff x="0" y="0"/>
          <a:chExt cx="0" cy="0"/>
        </a:xfrm>
      </p:grpSpPr>
      <p:sp>
        <p:nvSpPr>
          <p:cNvPr id="11" name="Content Placeholder 3"/>
          <p:cNvSpPr>
            <a:spLocks noGrp="1"/>
          </p:cNvSpPr>
          <p:nvPr>
            <p:ph sz="half" idx="10"/>
          </p:nvPr>
        </p:nvSpPr>
        <p:spPr>
          <a:xfrm>
            <a:off x="4648200" y="905522"/>
            <a:ext cx="4404360" cy="1380478"/>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91440" y="606552"/>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91440" y="905730"/>
            <a:ext cx="4404360" cy="229467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606552"/>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Content Placeholder 3"/>
          <p:cNvSpPr>
            <a:spLocks noGrp="1"/>
          </p:cNvSpPr>
          <p:nvPr>
            <p:ph sz="half" idx="11"/>
          </p:nvPr>
        </p:nvSpPr>
        <p:spPr>
          <a:xfrm>
            <a:off x="4648200" y="2628670"/>
            <a:ext cx="4404360" cy="57173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p:txBody>
      </p:sp>
      <p:sp>
        <p:nvSpPr>
          <p:cNvPr id="8" name="Text Placeholder 4"/>
          <p:cNvSpPr>
            <a:spLocks noGrp="1"/>
          </p:cNvSpPr>
          <p:nvPr>
            <p:ph type="body" sz="quarter" idx="12"/>
          </p:nvPr>
        </p:nvSpPr>
        <p:spPr>
          <a:xfrm>
            <a:off x="4648200" y="2329700"/>
            <a:ext cx="4404360" cy="274320"/>
          </a:xfrm>
          <a:prstGeom prst="rect">
            <a:avLst/>
          </a:prstGeom>
          <a:solidFill>
            <a:schemeClr val="accent1"/>
          </a:solidFill>
        </p:spPr>
        <p:txBody>
          <a:bodyPr lIns="91440" anchor="ctr"/>
          <a:lstStyle>
            <a:lvl1pPr marL="0" indent="0" algn="ctr">
              <a:buNone/>
              <a:defRPr sz="1200" b="0">
                <a:solidFill>
                  <a:schemeClr val="bg1"/>
                </a:solidFill>
                <a:latin typeface="Wells Fargo Sans SemiBold" panose="020B0703020203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0" name="Content Placeholder 3"/>
          <p:cNvSpPr>
            <a:spLocks noGrp="1"/>
          </p:cNvSpPr>
          <p:nvPr>
            <p:ph sz="half" idx="13"/>
          </p:nvPr>
        </p:nvSpPr>
        <p:spPr>
          <a:xfrm>
            <a:off x="91440" y="3276600"/>
            <a:ext cx="8952806" cy="3048000"/>
          </a:xfrm>
          <a:prstGeom prst="rect">
            <a:avLst/>
          </a:prstGeom>
        </p:spPr>
        <p:txBody>
          <a:bodyPr/>
          <a:lstStyle>
            <a:lvl1pPr marL="176213" indent="-176213">
              <a:buClr>
                <a:srgbClr val="141414"/>
              </a:buClr>
              <a:buFont typeface="Wells Fargo Serif" panose="02040503040405020204" pitchFamily="18" charset="0"/>
              <a:buChar char="•"/>
              <a:defRPr sz="1200">
                <a:latin typeface="Wells Fargo Sans" panose="020B0503020203020204" pitchFamily="34" charset="0"/>
              </a:defRPr>
            </a:lvl1pPr>
            <a:lvl2pPr marL="339725" indent="-169863">
              <a:buClr>
                <a:srgbClr val="141414"/>
              </a:buClr>
              <a:buFont typeface="Wells Fargo Serif" panose="02040503040405020204" pitchFamily="18" charset="0"/>
              <a:buChar char="•"/>
              <a:defRPr sz="1200">
                <a:latin typeface="Wells Fargo Sans" panose="020B0503020203020204" pitchFamily="34" charset="0"/>
              </a:defRPr>
            </a:lvl2pPr>
            <a:lvl3pPr marL="514350" indent="-176213">
              <a:buClr>
                <a:srgbClr val="141414"/>
              </a:buClr>
              <a:buFont typeface="Wells Fargo Serif" panose="02040503040405020204" pitchFamily="18" charset="0"/>
              <a:buChar char="•"/>
              <a:defRPr sz="1000">
                <a:latin typeface="Wells Fargo Sans" panose="020B0503020203020204" pitchFamily="34" charset="0"/>
              </a:defRPr>
            </a:lvl3pPr>
            <a:lvl4pPr marL="687388" indent="-169863">
              <a:buClr>
                <a:srgbClr val="141414"/>
              </a:buClr>
              <a:buFont typeface="Wells Fargo Serif" panose="02040503040405020204" pitchFamily="18" charset="0"/>
              <a:buChar char="•"/>
              <a:defRPr sz="1000">
                <a:latin typeface="Wells Fargo Sans" panose="020B0503020203020204" pitchFamily="34" charset="0"/>
              </a:defRPr>
            </a:lvl4pPr>
            <a:lvl5pPr marL="854075" indent="-176213">
              <a:buClr>
                <a:srgbClr val="141414"/>
              </a:buClr>
              <a:buFont typeface="Wells Fargo Serif" panose="02040503040405020204" pitchFamily="18" charset="0"/>
              <a:buChar char="•"/>
              <a:defRPr sz="1000">
                <a:latin typeface="Wells Fargo Sans" panose="020B0503020203020204" pitchFamily="34" charset="0"/>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2"/>
          <p:cNvSpPr>
            <a:spLocks noGrp="1"/>
          </p:cNvSpPr>
          <p:nvPr>
            <p:ph type="title"/>
          </p:nvPr>
        </p:nvSpPr>
        <p:spPr>
          <a:xfrm>
            <a:off x="91439" y="86307"/>
            <a:ext cx="8952807" cy="347230"/>
          </a:xfrm>
          <a:prstGeom prst="rect">
            <a:avLst/>
          </a:prstGeom>
        </p:spPr>
        <p:txBody>
          <a:bodyPr vert="horz" lIns="0" tIns="45720" rIns="91440" bIns="45720" rtlCol="0" anchor="ctr">
            <a:noAutofit/>
          </a:bodyPr>
          <a:lstStyle>
            <a:lvl1pPr>
              <a:defRPr sz="24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2290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e Chart, One Call Out">
    <p:spTree>
      <p:nvGrpSpPr>
        <p:cNvPr id="1" name=""/>
        <p:cNvGrpSpPr/>
        <p:nvPr/>
      </p:nvGrpSpPr>
      <p:grpSpPr>
        <a:xfrm>
          <a:off x="0" y="0"/>
          <a:ext cx="0" cy="0"/>
          <a:chOff x="0" y="0"/>
          <a:chExt cx="0" cy="0"/>
        </a:xfrm>
      </p:grpSpPr>
      <p:sp>
        <p:nvSpPr>
          <p:cNvPr id="11"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
        <p:nvSpPr>
          <p:cNvPr id="3"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290273" y="819150"/>
            <a:ext cx="6631536" cy="5207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2"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3"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4"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9" y="819150"/>
            <a:ext cx="1925149" cy="5207000"/>
          </a:xfrm>
          <a:prstGeom prst="rect">
            <a:avLst/>
          </a:prstGeom>
        </p:spPr>
        <p:txBody>
          <a:bodyPr numCol="1"/>
          <a:lstStyle>
            <a:lvl1pPr marL="0" indent="0">
              <a:buFont typeface="Wells Fargo Sans" panose="020B0503020203020204" pitchFamily="34" charset="0"/>
              <a:buNone/>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Tree>
    <p:extLst>
      <p:ext uri="{BB962C8B-B14F-4D97-AF65-F5344CB8AC3E}">
        <p14:creationId xmlns:p14="http://schemas.microsoft.com/office/powerpoint/2010/main" val="219594784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hart, One Call Out">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5ACDF6B2-62B8-404E-8D30-594804419392}"/>
              </a:ext>
            </a:extLst>
          </p:cNvPr>
          <p:cNvSpPr>
            <a:spLocks noGrp="1"/>
          </p:cNvSpPr>
          <p:nvPr>
            <p:ph idx="11"/>
          </p:nvPr>
        </p:nvSpPr>
        <p:spPr>
          <a:xfrm>
            <a:off x="4813298" y="2425700"/>
            <a:ext cx="4108509" cy="3429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9" name="Content Placeholder 1">
            <a:extLst>
              <a:ext uri="{FF2B5EF4-FFF2-40B4-BE49-F238E27FC236}">
                <a16:creationId xmlns:a16="http://schemas.microsoft.com/office/drawing/2014/main" id="{5ACDF6B2-62B8-404E-8D30-594804419392}"/>
              </a:ext>
            </a:extLst>
          </p:cNvPr>
          <p:cNvSpPr>
            <a:spLocks noGrp="1"/>
          </p:cNvSpPr>
          <p:nvPr>
            <p:ph idx="13"/>
          </p:nvPr>
        </p:nvSpPr>
        <p:spPr>
          <a:xfrm>
            <a:off x="236939" y="819150"/>
            <a:ext cx="8684871" cy="1225550"/>
          </a:xfrm>
          <a:prstGeom prst="rect">
            <a:avLst/>
          </a:prstGeom>
        </p:spPr>
        <p:txBody>
          <a:bodyPr numCol="1" anchor="ctr"/>
          <a:lstStyle>
            <a:lvl1pPr marL="0" indent="0" algn="ctr">
              <a:buFont typeface="Wells Fargo Sans" panose="020B0503020203020204" pitchFamily="34" charset="0"/>
              <a:buNone/>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9" y="2425700"/>
            <a:ext cx="4093127" cy="3429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1"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2"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3"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13323080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hart, Three Call out">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5ACDF6B2-62B8-404E-8D30-594804419392}"/>
              </a:ext>
            </a:extLst>
          </p:cNvPr>
          <p:cNvSpPr>
            <a:spLocks noGrp="1"/>
          </p:cNvSpPr>
          <p:nvPr>
            <p:ph idx="12"/>
          </p:nvPr>
        </p:nvSpPr>
        <p:spPr>
          <a:xfrm>
            <a:off x="4813298" y="2082800"/>
            <a:ext cx="4108509" cy="28702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9" y="692150"/>
            <a:ext cx="8684871" cy="1225550"/>
          </a:xfrm>
          <a:prstGeom prst="rect">
            <a:avLst/>
          </a:prstGeom>
        </p:spPr>
        <p:txBody>
          <a:bodyPr numCol="1" anchor="ctr"/>
          <a:lstStyle>
            <a:lvl1pPr marL="0" indent="0" algn="ctr">
              <a:buFont typeface="Wells Fargo Sans" panose="020B0503020203020204" pitchFamily="34" charset="0"/>
              <a:buNone/>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1" name="Content Placeholder 1">
            <a:extLst>
              <a:ext uri="{FF2B5EF4-FFF2-40B4-BE49-F238E27FC236}">
                <a16:creationId xmlns:a16="http://schemas.microsoft.com/office/drawing/2014/main" id="{5ACDF6B2-62B8-404E-8D30-594804419392}"/>
              </a:ext>
            </a:extLst>
          </p:cNvPr>
          <p:cNvSpPr>
            <a:spLocks noGrp="1"/>
          </p:cNvSpPr>
          <p:nvPr>
            <p:ph idx="15"/>
          </p:nvPr>
        </p:nvSpPr>
        <p:spPr>
          <a:xfrm>
            <a:off x="236939" y="2082800"/>
            <a:ext cx="4093127" cy="28702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6"/>
          </p:nvPr>
        </p:nvSpPr>
        <p:spPr>
          <a:xfrm>
            <a:off x="236939" y="5140325"/>
            <a:ext cx="4093127" cy="1073150"/>
          </a:xfrm>
          <a:prstGeom prst="rect">
            <a:avLst/>
          </a:prstGeom>
        </p:spPr>
        <p:txBody>
          <a:bodyPr numCol="1"/>
          <a:lstStyle>
            <a:lvl1pPr marL="285744" indent="-285744">
              <a:spcBef>
                <a:spcPts val="600"/>
              </a:spcBef>
              <a:buClr>
                <a:schemeClr val="accent1"/>
              </a:buClr>
              <a:buFont typeface="Arial" panose="020B0604020202020204" pitchFamily="34" charset="0"/>
              <a:buChar char="•"/>
              <a:tabLst>
                <a:tab pos="4024213" algn="r"/>
              </a:tabLst>
              <a:defRPr sz="1400">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3" name="Content Placeholder 1">
            <a:extLst>
              <a:ext uri="{FF2B5EF4-FFF2-40B4-BE49-F238E27FC236}">
                <a16:creationId xmlns:a16="http://schemas.microsoft.com/office/drawing/2014/main" id="{5ACDF6B2-62B8-404E-8D30-594804419392}"/>
              </a:ext>
            </a:extLst>
          </p:cNvPr>
          <p:cNvSpPr>
            <a:spLocks noGrp="1"/>
          </p:cNvSpPr>
          <p:nvPr>
            <p:ph idx="17"/>
          </p:nvPr>
        </p:nvSpPr>
        <p:spPr>
          <a:xfrm>
            <a:off x="4813298" y="5140325"/>
            <a:ext cx="4108509" cy="1073150"/>
          </a:xfrm>
          <a:prstGeom prst="rect">
            <a:avLst/>
          </a:prstGeom>
        </p:spPr>
        <p:txBody>
          <a:bodyPr numCol="1"/>
          <a:lstStyle>
            <a:lvl1pPr marL="285744" indent="-285744">
              <a:spcBef>
                <a:spcPts val="600"/>
              </a:spcBef>
              <a:buClr>
                <a:schemeClr val="accent1"/>
              </a:buClr>
              <a:buFont typeface="Arial" panose="020B0604020202020204" pitchFamily="34" charset="0"/>
              <a:buChar char="•"/>
              <a:tabLst>
                <a:tab pos="4024213" algn="r"/>
              </a:tabLst>
              <a:defRPr sz="1400">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4"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5" name="Subtitle">
            <a:extLst>
              <a:ext uri="{FF2B5EF4-FFF2-40B4-BE49-F238E27FC236}">
                <a16:creationId xmlns:a16="http://schemas.microsoft.com/office/drawing/2014/main" id="{DCD36CB7-C5B7-427E-B007-04E7C37DC940}"/>
              </a:ext>
            </a:extLst>
          </p:cNvPr>
          <p:cNvSpPr>
            <a:spLocks noGrp="1"/>
          </p:cNvSpPr>
          <p:nvPr>
            <p:ph type="subTitle" idx="18"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6"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29452777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hart, Two Call Out">
    <p:spTree>
      <p:nvGrpSpPr>
        <p:cNvPr id="1" name=""/>
        <p:cNvGrpSpPr/>
        <p:nvPr/>
      </p:nvGrpSpPr>
      <p:grpSpPr>
        <a:xfrm>
          <a:off x="0" y="0"/>
          <a:ext cx="0" cy="0"/>
          <a:chOff x="0" y="0"/>
          <a:chExt cx="0" cy="0"/>
        </a:xfrm>
      </p:grpSpPr>
      <p:sp>
        <p:nvSpPr>
          <p:cNvPr id="8" name="Content Placeholder 1">
            <a:extLst>
              <a:ext uri="{FF2B5EF4-FFF2-40B4-BE49-F238E27FC236}">
                <a16:creationId xmlns:a16="http://schemas.microsoft.com/office/drawing/2014/main" id="{5ACDF6B2-62B8-404E-8D30-594804419392}"/>
              </a:ext>
            </a:extLst>
          </p:cNvPr>
          <p:cNvSpPr>
            <a:spLocks noGrp="1"/>
          </p:cNvSpPr>
          <p:nvPr>
            <p:ph idx="11"/>
          </p:nvPr>
        </p:nvSpPr>
        <p:spPr>
          <a:xfrm>
            <a:off x="4813301" y="800100"/>
            <a:ext cx="4108509" cy="3429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0" name="Content Placeholder 1">
            <a:extLst>
              <a:ext uri="{FF2B5EF4-FFF2-40B4-BE49-F238E27FC236}">
                <a16:creationId xmlns:a16="http://schemas.microsoft.com/office/drawing/2014/main" id="{5ACDF6B2-62B8-404E-8D30-594804419392}"/>
              </a:ext>
            </a:extLst>
          </p:cNvPr>
          <p:cNvSpPr>
            <a:spLocks noGrp="1"/>
          </p:cNvSpPr>
          <p:nvPr>
            <p:ph idx="14"/>
          </p:nvPr>
        </p:nvSpPr>
        <p:spPr>
          <a:xfrm>
            <a:off x="236937" y="800100"/>
            <a:ext cx="4093128" cy="3429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1" name="Content Placeholder 1">
            <a:extLst>
              <a:ext uri="{FF2B5EF4-FFF2-40B4-BE49-F238E27FC236}">
                <a16:creationId xmlns:a16="http://schemas.microsoft.com/office/drawing/2014/main" id="{5ACDF6B2-62B8-404E-8D30-594804419392}"/>
              </a:ext>
            </a:extLst>
          </p:cNvPr>
          <p:cNvSpPr>
            <a:spLocks noGrp="1"/>
          </p:cNvSpPr>
          <p:nvPr>
            <p:ph idx="15"/>
          </p:nvPr>
        </p:nvSpPr>
        <p:spPr>
          <a:xfrm>
            <a:off x="236939" y="4470404"/>
            <a:ext cx="4093127" cy="1743075"/>
          </a:xfrm>
          <a:prstGeom prst="rect">
            <a:avLst/>
          </a:prstGeom>
        </p:spPr>
        <p:txBody>
          <a:bodyPr numCol="1"/>
          <a:lstStyle>
            <a:lvl1pPr marL="285744" indent="-285744">
              <a:spcBef>
                <a:spcPts val="600"/>
              </a:spcBef>
              <a:buClr>
                <a:schemeClr val="accent1"/>
              </a:buClr>
              <a:buFont typeface="Arial" panose="020B0604020202020204" pitchFamily="34" charset="0"/>
              <a:buChar char="•"/>
              <a:tabLst>
                <a:tab pos="4024213" algn="r"/>
              </a:tabLst>
              <a:defRPr sz="1400">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6"/>
          </p:nvPr>
        </p:nvSpPr>
        <p:spPr>
          <a:xfrm>
            <a:off x="4813298" y="4470404"/>
            <a:ext cx="4108509" cy="1743075"/>
          </a:xfrm>
          <a:prstGeom prst="rect">
            <a:avLst/>
          </a:prstGeom>
        </p:spPr>
        <p:txBody>
          <a:bodyPr numCol="1"/>
          <a:lstStyle>
            <a:lvl1pPr marL="285744" indent="-285744">
              <a:spcBef>
                <a:spcPts val="600"/>
              </a:spcBef>
              <a:buClr>
                <a:schemeClr val="accent1"/>
              </a:buClr>
              <a:buFont typeface="Arial" panose="020B0604020202020204" pitchFamily="34" charset="0"/>
              <a:buChar char="•"/>
              <a:tabLst>
                <a:tab pos="4024213" algn="r"/>
              </a:tabLst>
              <a:defRPr sz="1400">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3"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4"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5"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368557754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hart">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36937" y="819150"/>
            <a:ext cx="8684872" cy="5207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8"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9"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0"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192516204"/>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all Out">
    <p:spTree>
      <p:nvGrpSpPr>
        <p:cNvPr id="1" name=""/>
        <p:cNvGrpSpPr/>
        <p:nvPr/>
      </p:nvGrpSpPr>
      <p:grpSpPr>
        <a:xfrm>
          <a:off x="0" y="0"/>
          <a:ext cx="0" cy="0"/>
          <a:chOff x="0" y="0"/>
          <a:chExt cx="0" cy="0"/>
        </a:xfrm>
      </p:grpSpPr>
      <p:sp>
        <p:nvSpPr>
          <p:cNvPr id="11"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36937" y="819150"/>
            <a:ext cx="8684872" cy="5207000"/>
          </a:xfrm>
          <a:prstGeom prst="rect">
            <a:avLst/>
          </a:prstGeom>
        </p:spPr>
        <p:txBody>
          <a:bodyPr numCol="1"/>
          <a:lstStyle>
            <a:lvl1pPr marL="285744" indent="-285744">
              <a:buClr>
                <a:schemeClr val="accent1"/>
              </a:buClr>
              <a:buFont typeface="Arial" panose="020B0604020202020204" pitchFamily="34" charset="0"/>
              <a:buChar char="•"/>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6"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8"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9"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200357231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hart (MAP)">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5ACDF6B2-62B8-404E-8D30-594804419392}"/>
              </a:ext>
            </a:extLst>
          </p:cNvPr>
          <p:cNvSpPr>
            <a:spLocks noGrp="1"/>
          </p:cNvSpPr>
          <p:nvPr>
            <p:ph idx="1"/>
          </p:nvPr>
        </p:nvSpPr>
        <p:spPr>
          <a:xfrm>
            <a:off x="236937" y="819150"/>
            <a:ext cx="8684872" cy="5207000"/>
          </a:xfrm>
          <a:prstGeom prst="rect">
            <a:avLst/>
          </a:prstGeom>
        </p:spPr>
        <p:txBody>
          <a:bodyPr numCol="1"/>
          <a:lstStyle>
            <a:lvl1pPr marL="0" indent="0">
              <a:buFont typeface="Wells Fargo Sans" panose="020B0503020203020204" pitchFamily="34" charset="0"/>
              <a:buNone/>
              <a:tabLst>
                <a:tab pos="4024213" algn="r"/>
              </a:tabLst>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8"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9" name="Subtitle">
            <a:extLst>
              <a:ext uri="{FF2B5EF4-FFF2-40B4-BE49-F238E27FC236}">
                <a16:creationId xmlns:a16="http://schemas.microsoft.com/office/drawing/2014/main" id="{DCD36CB7-C5B7-427E-B007-04E7C37DC940}"/>
              </a:ext>
            </a:extLst>
          </p:cNvPr>
          <p:cNvSpPr>
            <a:spLocks noGrp="1"/>
          </p:cNvSpPr>
          <p:nvPr>
            <p:ph type="subTitle" idx="12"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0"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noFill/>
        </p:spPr>
        <p:txBody>
          <a:bodyPr anchor="ctr"/>
          <a:lstStyle>
            <a:lvl1pPr>
              <a:defRPr>
                <a:solidFill>
                  <a:schemeClr val="tx1"/>
                </a:solidFill>
              </a:defRPr>
            </a:lvl1pPr>
          </a:lstStyle>
          <a:p>
            <a:r>
              <a:rPr lang="en-US" dirty="0"/>
              <a:t> [Slide title]</a:t>
            </a:r>
          </a:p>
        </p:txBody>
      </p:sp>
    </p:spTree>
    <p:extLst>
      <p:ext uri="{BB962C8B-B14F-4D97-AF65-F5344CB8AC3E}">
        <p14:creationId xmlns:p14="http://schemas.microsoft.com/office/powerpoint/2010/main" val="253074094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x Chart, One Call Out">
    <p:spTree>
      <p:nvGrpSpPr>
        <p:cNvPr id="1" name=""/>
        <p:cNvGrpSpPr/>
        <p:nvPr/>
      </p:nvGrpSpPr>
      <p:grpSpPr>
        <a:xfrm>
          <a:off x="0" y="0"/>
          <a:ext cx="0" cy="0"/>
          <a:chOff x="0" y="0"/>
          <a:chExt cx="0" cy="0"/>
        </a:xfrm>
      </p:grpSpPr>
      <p:sp>
        <p:nvSpPr>
          <p:cNvPr id="5" name="Chart Placeholder 1">
            <a:extLst>
              <a:ext uri="{FF2B5EF4-FFF2-40B4-BE49-F238E27FC236}">
                <a16:creationId xmlns:a16="http://schemas.microsoft.com/office/drawing/2014/main" id="{1739FB7C-9269-7342-8648-01158E245B2B}"/>
              </a:ext>
            </a:extLst>
          </p:cNvPr>
          <p:cNvSpPr>
            <a:spLocks noGrp="1"/>
          </p:cNvSpPr>
          <p:nvPr>
            <p:ph type="chart" sz="quarter" idx="11"/>
          </p:nvPr>
        </p:nvSpPr>
        <p:spPr>
          <a:xfrm>
            <a:off x="236937" y="1600200"/>
            <a:ext cx="2560320" cy="2057400"/>
          </a:xfrm>
          <a:prstGeom prst="rect">
            <a:avLst/>
          </a:prstGeom>
        </p:spPr>
        <p:txBody>
          <a:bodyPr anchor="ctr" anchorCtr="0">
            <a:normAutofit/>
          </a:bodyPr>
          <a:lstStyle>
            <a:lvl1pPr marL="0" indent="0" algn="ctr">
              <a:buFontTx/>
              <a:buNone/>
              <a:defRPr sz="900"/>
            </a:lvl1pPr>
          </a:lstStyle>
          <a:p>
            <a:r>
              <a:rPr lang="en-US"/>
              <a:t>Click icon to add chart</a:t>
            </a:r>
          </a:p>
        </p:txBody>
      </p:sp>
      <p:sp>
        <p:nvSpPr>
          <p:cNvPr id="6" name="Chart Placeholder 2">
            <a:extLst>
              <a:ext uri="{FF2B5EF4-FFF2-40B4-BE49-F238E27FC236}">
                <a16:creationId xmlns:a16="http://schemas.microsoft.com/office/drawing/2014/main" id="{A9A5DDBF-F036-D247-8214-85BE84E1C4F7}"/>
              </a:ext>
            </a:extLst>
          </p:cNvPr>
          <p:cNvSpPr>
            <a:spLocks noGrp="1"/>
          </p:cNvSpPr>
          <p:nvPr>
            <p:ph type="chart" sz="quarter" idx="12"/>
          </p:nvPr>
        </p:nvSpPr>
        <p:spPr>
          <a:xfrm>
            <a:off x="3291840" y="1600200"/>
            <a:ext cx="2560320" cy="2057400"/>
          </a:xfrm>
          <a:prstGeom prst="rect">
            <a:avLst/>
          </a:prstGeom>
        </p:spPr>
        <p:txBody>
          <a:bodyPr anchor="ctr" anchorCtr="0">
            <a:normAutofit/>
          </a:bodyPr>
          <a:lstStyle>
            <a:lvl1pPr marL="0" indent="0" algn="ctr">
              <a:buFontTx/>
              <a:buNone/>
              <a:defRPr sz="900"/>
            </a:lvl1pPr>
          </a:lstStyle>
          <a:p>
            <a:r>
              <a:rPr lang="en-US" dirty="0"/>
              <a:t>Click icon to add chart</a:t>
            </a:r>
          </a:p>
        </p:txBody>
      </p:sp>
      <p:sp>
        <p:nvSpPr>
          <p:cNvPr id="7" name="Chart Placeholder 3">
            <a:extLst>
              <a:ext uri="{FF2B5EF4-FFF2-40B4-BE49-F238E27FC236}">
                <a16:creationId xmlns:a16="http://schemas.microsoft.com/office/drawing/2014/main" id="{67E53449-679B-CC46-BF8F-F1C105ECD917}"/>
              </a:ext>
            </a:extLst>
          </p:cNvPr>
          <p:cNvSpPr>
            <a:spLocks noGrp="1"/>
          </p:cNvSpPr>
          <p:nvPr>
            <p:ph type="chart" sz="quarter" idx="13"/>
          </p:nvPr>
        </p:nvSpPr>
        <p:spPr>
          <a:xfrm>
            <a:off x="6346743" y="1600200"/>
            <a:ext cx="2560320" cy="2057400"/>
          </a:xfrm>
          <a:prstGeom prst="rect">
            <a:avLst/>
          </a:prstGeom>
        </p:spPr>
        <p:txBody>
          <a:bodyPr anchor="ctr" anchorCtr="0">
            <a:normAutofit/>
          </a:bodyPr>
          <a:lstStyle>
            <a:lvl1pPr marL="0" indent="0" algn="ctr">
              <a:buFontTx/>
              <a:buNone/>
              <a:defRPr sz="900"/>
            </a:lvl1pPr>
          </a:lstStyle>
          <a:p>
            <a:r>
              <a:rPr lang="en-US"/>
              <a:t>Click icon to add chart</a:t>
            </a:r>
          </a:p>
        </p:txBody>
      </p:sp>
      <p:sp>
        <p:nvSpPr>
          <p:cNvPr id="8" name="Chart Placeholder 4">
            <a:extLst>
              <a:ext uri="{FF2B5EF4-FFF2-40B4-BE49-F238E27FC236}">
                <a16:creationId xmlns:a16="http://schemas.microsoft.com/office/drawing/2014/main" id="{964DD178-5836-D24D-9CF5-2E0FDE4934E6}"/>
              </a:ext>
            </a:extLst>
          </p:cNvPr>
          <p:cNvSpPr>
            <a:spLocks noGrp="1"/>
          </p:cNvSpPr>
          <p:nvPr>
            <p:ph type="chart" sz="quarter" idx="14"/>
          </p:nvPr>
        </p:nvSpPr>
        <p:spPr>
          <a:xfrm>
            <a:off x="169207" y="4114800"/>
            <a:ext cx="2560320" cy="2057400"/>
          </a:xfrm>
          <a:prstGeom prst="rect">
            <a:avLst/>
          </a:prstGeom>
        </p:spPr>
        <p:txBody>
          <a:bodyPr anchor="ctr" anchorCtr="0">
            <a:normAutofit/>
          </a:bodyPr>
          <a:lstStyle>
            <a:lvl1pPr marL="0" indent="0" algn="ctr">
              <a:buFontTx/>
              <a:buNone/>
              <a:defRPr sz="900"/>
            </a:lvl1pPr>
          </a:lstStyle>
          <a:p>
            <a:r>
              <a:rPr lang="en-US"/>
              <a:t>Click icon to add chart</a:t>
            </a:r>
          </a:p>
        </p:txBody>
      </p:sp>
      <p:sp>
        <p:nvSpPr>
          <p:cNvPr id="9" name="Chart Placeholder 5">
            <a:extLst>
              <a:ext uri="{FF2B5EF4-FFF2-40B4-BE49-F238E27FC236}">
                <a16:creationId xmlns:a16="http://schemas.microsoft.com/office/drawing/2014/main" id="{CB0AE243-8D47-2941-B6AB-7A7BFCBEE1B2}"/>
              </a:ext>
            </a:extLst>
          </p:cNvPr>
          <p:cNvSpPr>
            <a:spLocks noGrp="1"/>
          </p:cNvSpPr>
          <p:nvPr>
            <p:ph type="chart" sz="quarter" idx="15"/>
          </p:nvPr>
        </p:nvSpPr>
        <p:spPr>
          <a:xfrm>
            <a:off x="3291840" y="4114800"/>
            <a:ext cx="2560320" cy="2057400"/>
          </a:xfrm>
          <a:prstGeom prst="rect">
            <a:avLst/>
          </a:prstGeom>
        </p:spPr>
        <p:txBody>
          <a:bodyPr anchor="ctr" anchorCtr="0">
            <a:normAutofit/>
          </a:bodyPr>
          <a:lstStyle>
            <a:lvl1pPr marL="0" indent="0" algn="ctr">
              <a:buFontTx/>
              <a:buNone/>
              <a:defRPr sz="900"/>
            </a:lvl1pPr>
          </a:lstStyle>
          <a:p>
            <a:r>
              <a:rPr lang="en-US"/>
              <a:t>Click icon to add chart</a:t>
            </a:r>
          </a:p>
        </p:txBody>
      </p:sp>
      <p:sp>
        <p:nvSpPr>
          <p:cNvPr id="10" name="Chart Placeholder 6">
            <a:extLst>
              <a:ext uri="{FF2B5EF4-FFF2-40B4-BE49-F238E27FC236}">
                <a16:creationId xmlns:a16="http://schemas.microsoft.com/office/drawing/2014/main" id="{C99EE39F-D270-8347-9E90-33ACBAEA0719}"/>
              </a:ext>
            </a:extLst>
          </p:cNvPr>
          <p:cNvSpPr>
            <a:spLocks noGrp="1"/>
          </p:cNvSpPr>
          <p:nvPr>
            <p:ph type="chart" sz="quarter" idx="16"/>
          </p:nvPr>
        </p:nvSpPr>
        <p:spPr>
          <a:xfrm>
            <a:off x="6346743" y="4114800"/>
            <a:ext cx="2560320" cy="2057400"/>
          </a:xfrm>
          <a:prstGeom prst="rect">
            <a:avLst/>
          </a:prstGeom>
        </p:spPr>
        <p:txBody>
          <a:bodyPr anchor="ctr" anchorCtr="0">
            <a:normAutofit/>
          </a:bodyPr>
          <a:lstStyle>
            <a:lvl1pPr marL="0" indent="0" algn="ctr">
              <a:buFontTx/>
              <a:buNone/>
              <a:defRPr sz="900"/>
            </a:lvl1pPr>
          </a:lstStyle>
          <a:p>
            <a:r>
              <a:rPr lang="en-US"/>
              <a:t>Click icon to add chart</a:t>
            </a:r>
          </a:p>
        </p:txBody>
      </p:sp>
      <p:sp>
        <p:nvSpPr>
          <p:cNvPr id="12" name="Content Placeholder 1">
            <a:extLst>
              <a:ext uri="{FF2B5EF4-FFF2-40B4-BE49-F238E27FC236}">
                <a16:creationId xmlns:a16="http://schemas.microsoft.com/office/drawing/2014/main" id="{5ACDF6B2-62B8-404E-8D30-594804419392}"/>
              </a:ext>
            </a:extLst>
          </p:cNvPr>
          <p:cNvSpPr>
            <a:spLocks noGrp="1"/>
          </p:cNvSpPr>
          <p:nvPr>
            <p:ph idx="17"/>
          </p:nvPr>
        </p:nvSpPr>
        <p:spPr>
          <a:xfrm>
            <a:off x="236939" y="673105"/>
            <a:ext cx="8684871" cy="800099"/>
          </a:xfrm>
          <a:prstGeom prst="rect">
            <a:avLst/>
          </a:prstGeom>
        </p:spPr>
        <p:txBody>
          <a:bodyPr numCol="1" anchor="ctr"/>
          <a:lstStyle>
            <a:lvl1pPr marL="0" indent="0" algn="ctr">
              <a:buFont typeface="Wells Fargo Sans" panose="020B0503020203020204" pitchFamily="34" charset="0"/>
              <a:buNone/>
              <a:tabLst>
                <a:tab pos="4024213" algn="r"/>
              </a:tabLst>
              <a:defRPr>
                <a:solidFill>
                  <a:schemeClr val="tx1"/>
                </a:solidFill>
              </a:defRPr>
            </a:lvl1pPr>
            <a:lvl2pPr marL="342891" indent="-171446">
              <a:tabLst>
                <a:tab pos="4024213" algn="r"/>
              </a:tabLst>
              <a:defRPr/>
            </a:lvl2pPr>
            <a:lvl3pPr marL="514338" indent="-171446">
              <a:tabLst>
                <a:tab pos="4024213" algn="r"/>
              </a:tabLst>
              <a:defRPr/>
            </a:lvl3pPr>
            <a:lvl4pPr marL="685783" indent="-171446">
              <a:tabLst>
                <a:tab pos="4024213" algn="r"/>
              </a:tabLst>
              <a:defRPr/>
            </a:lvl4pPr>
            <a:lvl5pPr marL="857229" indent="-171446">
              <a:tabLst>
                <a:tab pos="4024213" algn="r"/>
              </a:tabLst>
              <a:defRPr/>
            </a:lvl5pPr>
            <a:lvl6pPr marL="1028674" indent="-171446">
              <a:tabLst>
                <a:tab pos="4024213" algn="r"/>
              </a:tabLst>
              <a:defRPr/>
            </a:lvl6pPr>
            <a:lvl7pPr marL="1200121" indent="-171446">
              <a:tabLst>
                <a:tab pos="4024213" algn="r"/>
              </a:tabLst>
              <a:defRPr/>
            </a:lvl7pPr>
            <a:lvl8pPr marL="1371566" indent="-171446">
              <a:tabLst>
                <a:tab pos="4024213" algn="r"/>
              </a:tabLst>
              <a:defRPr/>
            </a:lvl8pPr>
            <a:lvl9pPr marL="1543012" indent="-171446">
              <a:tabLst>
                <a:tab pos="4024213" algn="r"/>
              </a:tabLst>
              <a:defRPr/>
            </a:lvl9pPr>
          </a:lstStyle>
          <a:p>
            <a:pPr lvl="0"/>
            <a:endParaRPr lang="en-US" dirty="0"/>
          </a:p>
        </p:txBody>
      </p:sp>
      <p:sp>
        <p:nvSpPr>
          <p:cNvPr id="14" name="Slide Number">
            <a:extLst>
              <a:ext uri="{FF2B5EF4-FFF2-40B4-BE49-F238E27FC236}">
                <a16:creationId xmlns:a16="http://schemas.microsoft.com/office/drawing/2014/main" id="{F7941C5E-69DA-4A4E-99CB-9F761C379188}"/>
              </a:ext>
            </a:extLst>
          </p:cNvPr>
          <p:cNvSpPr>
            <a:spLocks noGrp="1"/>
          </p:cNvSpPr>
          <p:nvPr>
            <p:ph type="sldNum" sz="quarter" idx="10"/>
          </p:nvPr>
        </p:nvSpPr>
        <p:spPr>
          <a:xfrm>
            <a:off x="8556049" y="6400799"/>
            <a:ext cx="365760" cy="228600"/>
          </a:xfrm>
        </p:spPr>
        <p:txBody>
          <a:bodyPr/>
          <a:lstStyle/>
          <a:p>
            <a:fld id="{000F85C7-EC28-5C4D-9577-C5634B07539F}" type="slidenum">
              <a:rPr lang="en-US" smtClean="0"/>
              <a:pPr/>
              <a:t>‹#›</a:t>
            </a:fld>
            <a:endParaRPr lang="en-US" dirty="0"/>
          </a:p>
        </p:txBody>
      </p:sp>
      <p:sp>
        <p:nvSpPr>
          <p:cNvPr id="15" name="Subtitle">
            <a:extLst>
              <a:ext uri="{FF2B5EF4-FFF2-40B4-BE49-F238E27FC236}">
                <a16:creationId xmlns:a16="http://schemas.microsoft.com/office/drawing/2014/main" id="{DCD36CB7-C5B7-427E-B007-04E7C37DC940}"/>
              </a:ext>
            </a:extLst>
          </p:cNvPr>
          <p:cNvSpPr>
            <a:spLocks noGrp="1"/>
          </p:cNvSpPr>
          <p:nvPr>
            <p:ph type="subTitle" idx="18" hasCustomPrompt="1"/>
          </p:nvPr>
        </p:nvSpPr>
        <p:spPr>
          <a:xfrm>
            <a:off x="236939" y="6400800"/>
            <a:ext cx="8319111" cy="228600"/>
          </a:xfrm>
          <a:prstGeom prst="rect">
            <a:avLst/>
          </a:prstGeom>
        </p:spPr>
        <p:txBody>
          <a:bodyPr>
            <a:noAutofit/>
          </a:bodyPr>
          <a:lstStyle>
            <a:lvl1pPr marL="0" marR="0" indent="0" algn="l" defTabSz="685783" rtl="0" eaLnBrk="1" fontAlgn="auto" latinLnBrk="0" hangingPunct="1">
              <a:lnSpc>
                <a:spcPct val="100000"/>
              </a:lnSpc>
              <a:spcBef>
                <a:spcPts val="0"/>
              </a:spcBef>
              <a:spcAft>
                <a:spcPts val="0"/>
              </a:spcAft>
              <a:buClrTx/>
              <a:buSzTx/>
              <a:buFont typeface="Wells Fargo Sans" panose="020B0503020203020204" pitchFamily="34" charset="0"/>
              <a:buNone/>
              <a:tabLst/>
              <a:defRPr sz="1000">
                <a:solidFill>
                  <a:schemeClr val="tx1"/>
                </a:solidFill>
                <a:latin typeface="+mn-lt"/>
              </a:defRPr>
            </a:lvl1pPr>
            <a:lvl2pPr marL="0" indent="0" algn="l">
              <a:spcBef>
                <a:spcPts val="0"/>
              </a:spcBef>
              <a:spcAft>
                <a:spcPts val="0"/>
              </a:spcAft>
              <a:buNone/>
              <a:defRPr sz="1200"/>
            </a:lvl2pPr>
            <a:lvl3pPr marL="0" indent="0" algn="l">
              <a:spcBef>
                <a:spcPts val="0"/>
              </a:spcBef>
              <a:spcAft>
                <a:spcPts val="0"/>
              </a:spcAft>
              <a:buNone/>
              <a:defRPr sz="1200"/>
            </a:lvl3pPr>
            <a:lvl4pPr marL="0" indent="0" algn="l">
              <a:spcBef>
                <a:spcPts val="0"/>
              </a:spcBef>
              <a:spcAft>
                <a:spcPts val="0"/>
              </a:spcAft>
              <a:buNone/>
              <a:defRPr sz="1200"/>
            </a:lvl4pPr>
            <a:lvl5pPr marL="0" indent="0" algn="l">
              <a:spcBef>
                <a:spcPts val="0"/>
              </a:spcBef>
              <a:spcAft>
                <a:spcPts val="0"/>
              </a:spcAft>
              <a:buNone/>
              <a:defRPr sz="1200"/>
            </a:lvl5pPr>
            <a:lvl6pPr marL="0" indent="0" algn="l">
              <a:spcBef>
                <a:spcPts val="0"/>
              </a:spcBef>
              <a:spcAft>
                <a:spcPts val="0"/>
              </a:spcAft>
              <a:buNone/>
              <a:defRPr sz="1200"/>
            </a:lvl6pPr>
            <a:lvl7pPr marL="0" indent="0" algn="l">
              <a:spcBef>
                <a:spcPts val="0"/>
              </a:spcBef>
              <a:spcAft>
                <a:spcPts val="0"/>
              </a:spcAft>
              <a:buNone/>
              <a:defRPr sz="1200"/>
            </a:lvl7pPr>
            <a:lvl8pPr marL="0" indent="0" algn="l">
              <a:spcBef>
                <a:spcPts val="0"/>
              </a:spcBef>
              <a:spcAft>
                <a:spcPts val="0"/>
              </a:spcAft>
              <a:buNone/>
              <a:defRPr sz="1200"/>
            </a:lvl8pPr>
            <a:lvl9pPr marL="0" indent="0" algn="l">
              <a:spcBef>
                <a:spcPts val="0"/>
              </a:spcBef>
              <a:spcAft>
                <a:spcPts val="0"/>
              </a:spcAft>
              <a:buNone/>
              <a:defRPr sz="1200"/>
            </a:lvl9pPr>
          </a:lstStyle>
          <a:p>
            <a:r>
              <a:rPr lang="en-US" dirty="0"/>
              <a:t>Source: </a:t>
            </a:r>
          </a:p>
        </p:txBody>
      </p:sp>
      <p:sp>
        <p:nvSpPr>
          <p:cNvPr id="16" name="Title">
            <a:extLst>
              <a:ext uri="{FF2B5EF4-FFF2-40B4-BE49-F238E27FC236}">
                <a16:creationId xmlns:a16="http://schemas.microsoft.com/office/drawing/2014/main" id="{9D9BA87F-F94E-2547-8D0D-4850B271767F}"/>
              </a:ext>
            </a:extLst>
          </p:cNvPr>
          <p:cNvSpPr>
            <a:spLocks noGrp="1"/>
          </p:cNvSpPr>
          <p:nvPr>
            <p:ph type="title" hasCustomPrompt="1"/>
          </p:nvPr>
        </p:nvSpPr>
        <p:spPr>
          <a:xfrm>
            <a:off x="0" y="1"/>
            <a:ext cx="9144000" cy="444500"/>
          </a:xfrm>
          <a:prstGeom prst="rect">
            <a:avLst/>
          </a:prstGeom>
          <a:solidFill>
            <a:srgbClr val="352B6B"/>
          </a:solidFill>
        </p:spPr>
        <p:txBody>
          <a:bodyPr anchor="ctr"/>
          <a:lstStyle>
            <a:lvl1pPr>
              <a:defRPr>
                <a:solidFill>
                  <a:schemeClr val="bg1"/>
                </a:solidFill>
              </a:defRPr>
            </a:lvl1pPr>
          </a:lstStyle>
          <a:p>
            <a:r>
              <a:rPr lang="en-US" dirty="0"/>
              <a:t> [Slide title]</a:t>
            </a:r>
          </a:p>
        </p:txBody>
      </p:sp>
    </p:spTree>
    <p:extLst>
      <p:ext uri="{BB962C8B-B14F-4D97-AF65-F5344CB8AC3E}">
        <p14:creationId xmlns:p14="http://schemas.microsoft.com/office/powerpoint/2010/main" val="4287708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a:extLst>
              <a:ext uri="{FF2B5EF4-FFF2-40B4-BE49-F238E27FC236}">
                <a16:creationId xmlns:a16="http://schemas.microsoft.com/office/drawing/2014/main" id="{3B92F20D-48D7-2E43-BCAC-BA410B21DF1A}"/>
              </a:ext>
            </a:extLst>
          </p:cNvPr>
          <p:cNvSpPr>
            <a:spLocks noGrp="1"/>
          </p:cNvSpPr>
          <p:nvPr>
            <p:ph type="sldNum" sz="quarter" idx="4"/>
          </p:nvPr>
        </p:nvSpPr>
        <p:spPr>
          <a:xfrm>
            <a:off x="8412480" y="6400800"/>
            <a:ext cx="365760" cy="228600"/>
          </a:xfrm>
          <a:prstGeom prst="rect">
            <a:avLst/>
          </a:prstGeom>
        </p:spPr>
        <p:txBody>
          <a:bodyPr vert="horz" lIns="0" tIns="0" rIns="0" bIns="0" rtlCol="0" anchor="b" anchorCtr="0"/>
          <a:lstStyle>
            <a:lvl1pPr algn="r">
              <a:defRPr sz="800">
                <a:solidFill>
                  <a:schemeClr val="tx1"/>
                </a:solidFill>
              </a:defRPr>
            </a:lvl1pPr>
          </a:lstStyle>
          <a:p>
            <a:fld id="{000F85C7-EC28-5C4D-9577-C5634B07539F}" type="slidenum">
              <a:rPr lang="en-US" smtClean="0"/>
              <a:pPr/>
              <a:t>‹#›</a:t>
            </a:fld>
            <a:endParaRPr lang="en-US" dirty="0"/>
          </a:p>
        </p:txBody>
      </p:sp>
    </p:spTree>
    <p:extLst>
      <p:ext uri="{BB962C8B-B14F-4D97-AF65-F5344CB8AC3E}">
        <p14:creationId xmlns:p14="http://schemas.microsoft.com/office/powerpoint/2010/main" val="3920042150"/>
      </p:ext>
    </p:extLst>
  </p:cSld>
  <p:clrMap bg1="lt1" tx1="dk1" bg2="lt2" tx2="dk2" accent1="accent1" accent2="accent2" accent3="accent3" accent4="accent4" accent5="accent5" accent6="accent6" hlink="hlink" folHlink="folHlink"/>
  <p:sldLayoutIdLst>
    <p:sldLayoutId id="2147483681" r:id="rId1"/>
    <p:sldLayoutId id="2147483685" r:id="rId2"/>
    <p:sldLayoutId id="2147483691" r:id="rId3"/>
    <p:sldLayoutId id="2147483690" r:id="rId4"/>
    <p:sldLayoutId id="2147483689" r:id="rId5"/>
    <p:sldLayoutId id="2147483687" r:id="rId6"/>
    <p:sldLayoutId id="2147483688" r:id="rId7"/>
    <p:sldLayoutId id="2147483709" r:id="rId8"/>
    <p:sldLayoutId id="2147483693" r:id="rId9"/>
    <p:sldLayoutId id="2147483692" r:id="rId10"/>
    <p:sldLayoutId id="2147483708" r:id="rId11"/>
    <p:sldLayoutId id="2147483710" r:id="rId12"/>
    <p:sldLayoutId id="2147483698" r:id="rId13"/>
    <p:sldLayoutId id="2147483711" r:id="rId14"/>
    <p:sldLayoutId id="2147483703" r:id="rId15"/>
    <p:sldLayoutId id="2147483729" r:id="rId16"/>
  </p:sldLayoutIdLst>
  <p:hf hdr="0" ftr="0" dt="0"/>
  <p:txStyles>
    <p:titleStyle>
      <a:lvl1pPr algn="l" defTabSz="685783"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171446" indent="-171446" algn="l" defTabSz="685783" rtl="0" eaLnBrk="1" latinLnBrk="0" hangingPunct="1">
        <a:lnSpc>
          <a:spcPct val="100000"/>
        </a:lnSpc>
        <a:spcBef>
          <a:spcPts val="1200"/>
        </a:spcBef>
        <a:spcAft>
          <a:spcPts val="0"/>
        </a:spcAft>
        <a:buFont typeface="Wells Fargo Sans" panose="020B0503020203020204" pitchFamily="34" charset="0"/>
        <a:buChar char="•"/>
        <a:defRPr sz="1600" kern="1200">
          <a:solidFill>
            <a:schemeClr val="tx1"/>
          </a:solidFill>
          <a:latin typeface="+mn-lt"/>
          <a:ea typeface="+mn-ea"/>
          <a:cs typeface="+mn-cs"/>
        </a:defRPr>
      </a:lvl1pPr>
      <a:lvl2pPr marL="342891"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2pPr>
      <a:lvl3pPr marL="514338"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3pPr>
      <a:lvl4pPr marL="685783"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4pPr>
      <a:lvl5pPr marL="857229"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5pPr>
      <a:lvl6pPr marL="1028674"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6pPr>
      <a:lvl7pPr marL="1200121"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7pPr>
      <a:lvl8pPr marL="1371566"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8pPr>
      <a:lvl9pPr marL="1543012" indent="-171446" algn="l" defTabSz="685783" rtl="0" eaLnBrk="1" latinLnBrk="0" hangingPunct="1">
        <a:lnSpc>
          <a:spcPct val="100000"/>
        </a:lnSpc>
        <a:spcBef>
          <a:spcPts val="300"/>
        </a:spcBef>
        <a:spcAft>
          <a:spcPts val="0"/>
        </a:spcAft>
        <a:buFont typeface="Wells Fargo Sans" panose="020B0503020203020204" pitchFamily="34" charset="0"/>
        <a:buChar char="–"/>
        <a:defRPr sz="1600" kern="1200">
          <a:solidFill>
            <a:schemeClr val="tx1"/>
          </a:solidFill>
          <a:latin typeface="+mn-lt"/>
          <a:ea typeface="+mn-ea"/>
          <a:cs typeface="+mn-cs"/>
        </a:defRPr>
      </a:lvl9pPr>
    </p:bodyStyle>
    <p:otherStyle>
      <a:defPPr>
        <a:defRPr lang="en-US"/>
      </a:defPPr>
      <a:lvl1pPr marL="0" algn="l" defTabSz="685783" rtl="0" eaLnBrk="1" latinLnBrk="0" hangingPunct="1">
        <a:defRPr sz="1600" kern="1200">
          <a:solidFill>
            <a:schemeClr val="tx1"/>
          </a:solidFill>
          <a:latin typeface="+mn-lt"/>
          <a:ea typeface="+mn-ea"/>
          <a:cs typeface="+mn-cs"/>
        </a:defRPr>
      </a:lvl1pPr>
      <a:lvl2pPr marL="342891" algn="l" defTabSz="685783" rtl="0" eaLnBrk="1" latinLnBrk="0" hangingPunct="1">
        <a:defRPr sz="1600" kern="1200">
          <a:solidFill>
            <a:schemeClr val="tx1"/>
          </a:solidFill>
          <a:latin typeface="+mn-lt"/>
          <a:ea typeface="+mn-ea"/>
          <a:cs typeface="+mn-cs"/>
        </a:defRPr>
      </a:lvl2pPr>
      <a:lvl3pPr marL="685783" algn="l" defTabSz="685783" rtl="0" eaLnBrk="1" latinLnBrk="0" hangingPunct="1">
        <a:defRPr sz="1600" kern="1200">
          <a:solidFill>
            <a:schemeClr val="tx1"/>
          </a:solidFill>
          <a:latin typeface="+mn-lt"/>
          <a:ea typeface="+mn-ea"/>
          <a:cs typeface="+mn-cs"/>
        </a:defRPr>
      </a:lvl3pPr>
      <a:lvl4pPr marL="1028674" algn="l" defTabSz="685783" rtl="0" eaLnBrk="1" latinLnBrk="0" hangingPunct="1">
        <a:defRPr sz="1600" kern="1200">
          <a:solidFill>
            <a:schemeClr val="tx1"/>
          </a:solidFill>
          <a:latin typeface="+mn-lt"/>
          <a:ea typeface="+mn-ea"/>
          <a:cs typeface="+mn-cs"/>
        </a:defRPr>
      </a:lvl4pPr>
      <a:lvl5pPr marL="1371566" algn="l" defTabSz="685783" rtl="0" eaLnBrk="1" latinLnBrk="0" hangingPunct="1">
        <a:defRPr sz="1600" kern="1200">
          <a:solidFill>
            <a:schemeClr val="tx1"/>
          </a:solidFill>
          <a:latin typeface="+mn-lt"/>
          <a:ea typeface="+mn-ea"/>
          <a:cs typeface="+mn-cs"/>
        </a:defRPr>
      </a:lvl5pPr>
      <a:lvl6pPr marL="1714457" algn="l" defTabSz="685783" rtl="0" eaLnBrk="1" latinLnBrk="0" hangingPunct="1">
        <a:defRPr sz="1600" kern="1200">
          <a:solidFill>
            <a:schemeClr val="tx1"/>
          </a:solidFill>
          <a:latin typeface="+mn-lt"/>
          <a:ea typeface="+mn-ea"/>
          <a:cs typeface="+mn-cs"/>
        </a:defRPr>
      </a:lvl6pPr>
      <a:lvl7pPr marL="2057349" algn="l" defTabSz="685783" rtl="0" eaLnBrk="1" latinLnBrk="0" hangingPunct="1">
        <a:defRPr sz="1600" kern="1200">
          <a:solidFill>
            <a:schemeClr val="tx1"/>
          </a:solidFill>
          <a:latin typeface="+mn-lt"/>
          <a:ea typeface="+mn-ea"/>
          <a:cs typeface="+mn-cs"/>
        </a:defRPr>
      </a:lvl7pPr>
      <a:lvl8pPr marL="2400240" algn="l" defTabSz="685783" rtl="0" eaLnBrk="1" latinLnBrk="0" hangingPunct="1">
        <a:defRPr sz="1600" kern="1200">
          <a:solidFill>
            <a:schemeClr val="tx1"/>
          </a:solidFill>
          <a:latin typeface="+mn-lt"/>
          <a:ea typeface="+mn-ea"/>
          <a:cs typeface="+mn-cs"/>
        </a:defRPr>
      </a:lvl8pPr>
      <a:lvl9pPr marL="2743131" algn="l" defTabSz="685783" rtl="0" eaLnBrk="1" latinLnBrk="0" hangingPunct="1">
        <a:defRPr sz="160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288" userDrawn="1">
          <p15:clr>
            <a:srgbClr val="F26B43"/>
          </p15:clr>
        </p15:guide>
        <p15:guide id="8" pos="230" userDrawn="1">
          <p15:clr>
            <a:srgbClr val="F26B43"/>
          </p15:clr>
        </p15:guide>
        <p15:guide id="9" pos="5530" userDrawn="1">
          <p15:clr>
            <a:srgbClr val="F26B43"/>
          </p15:clr>
        </p15:guide>
        <p15:guide id="10" orient="horz" pos="1008" userDrawn="1">
          <p15:clr>
            <a:srgbClr val="F26B43"/>
          </p15:clr>
        </p15:guide>
        <p15:guide id="11" orient="horz" pos="3888" userDrawn="1">
          <p15:clr>
            <a:srgbClr val="F26B43"/>
          </p15:clr>
        </p15:guide>
        <p15:guide id="12" orient="horz" pos="417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jay.bryson@wellsfarg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2.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4.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5.xml.rels><?xml version="1.0" encoding="UTF-8" standalone="yes"?>
<Relationships xmlns="http://schemas.openxmlformats.org/package/2006/relationships"><Relationship Id="rId8" Type="http://schemas.openxmlformats.org/officeDocument/2006/relationships/hyperlink" Target="mailto:tim.Quinlan@wellsfargo.com" TargetMode="External"/><Relationship Id="rId13" Type="http://schemas.openxmlformats.org/officeDocument/2006/relationships/hyperlink" Target="mailto:Brendan.mckenna@wellsfargo.com" TargetMode="External"/><Relationship Id="rId18" Type="http://schemas.openxmlformats.org/officeDocument/2006/relationships/hyperlink" Target="mailto:patrick.barley@wellsfargo.com" TargetMode="External"/><Relationship Id="rId3" Type="http://schemas.openxmlformats.org/officeDocument/2006/relationships/tags" Target="../tags/tag34.xml"/><Relationship Id="rId21" Type="http://schemas.openxmlformats.org/officeDocument/2006/relationships/hyperlink" Target="mailto:anna.h.stein@wellsfargo.com" TargetMode="External"/><Relationship Id="rId7" Type="http://schemas.openxmlformats.org/officeDocument/2006/relationships/hyperlink" Target="mailto:nicholas.Bennenbroek@wellsfargo.com" TargetMode="External"/><Relationship Id="rId12" Type="http://schemas.openxmlformats.org/officeDocument/2006/relationships/hyperlink" Target="mailto:michael.d.Pugliese@wellsfargo.com" TargetMode="External"/><Relationship Id="rId17" Type="http://schemas.openxmlformats.org/officeDocument/2006/relationships/hyperlink" Target="mailto:coren.burton@wellsfargo.com" TargetMode="External"/><Relationship Id="rId2" Type="http://schemas.openxmlformats.org/officeDocument/2006/relationships/tags" Target="../tags/tag33.xml"/><Relationship Id="rId16" Type="http://schemas.openxmlformats.org/officeDocument/2006/relationships/hyperlink" Target="mailto:Nicole.cervi@wellsfargo.com" TargetMode="External"/><Relationship Id="rId20" Type="http://schemas.openxmlformats.org/officeDocument/2006/relationships/hyperlink" Target="mailto:delaney.conner@wellsfargo.com" TargetMode="External"/><Relationship Id="rId1" Type="http://schemas.openxmlformats.org/officeDocument/2006/relationships/tags" Target="../tags/tag32.xml"/><Relationship Id="rId6" Type="http://schemas.openxmlformats.org/officeDocument/2006/relationships/hyperlink" Target="mailto:Sam.bullard@wellsfargo.com" TargetMode="External"/><Relationship Id="rId11" Type="http://schemas.openxmlformats.org/officeDocument/2006/relationships/hyperlink" Target="mailto:charles.dougherty@wellsfargo.com" TargetMode="External"/><Relationship Id="rId5" Type="http://schemas.openxmlformats.org/officeDocument/2006/relationships/hyperlink" Target="mailto:Jay.bryson@wellsfargo.com" TargetMode="External"/><Relationship Id="rId15" Type="http://schemas.openxmlformats.org/officeDocument/2006/relationships/hyperlink" Target="mailto:shannon.grein@wellsfargo.com" TargetMode="External"/><Relationship Id="rId10" Type="http://schemas.openxmlformats.org/officeDocument/2006/relationships/hyperlink" Target="mailto:Azhar.Iqbal@wellsfargo.com" TargetMode="External"/><Relationship Id="rId19" Type="http://schemas.openxmlformats.org/officeDocument/2006/relationships/hyperlink" Target="mailto:jeremiah.j.kohl@wellsfargo.com" TargetMode="External"/><Relationship Id="rId4" Type="http://schemas.openxmlformats.org/officeDocument/2006/relationships/slideLayout" Target="../slideLayouts/slideLayout16.xml"/><Relationship Id="rId9" Type="http://schemas.openxmlformats.org/officeDocument/2006/relationships/hyperlink" Target="mailto:sarah.house@wellsfargo.com" TargetMode="External"/><Relationship Id="rId14" Type="http://schemas.openxmlformats.org/officeDocument/2006/relationships/hyperlink" Target="mailto:jacqueline.benson@wellsfargo.com" TargetMode="External"/><Relationship Id="rId22" Type="http://schemas.openxmlformats.org/officeDocument/2006/relationships/hyperlink" Target="mailto:aubrey.b.george@wellsfargo.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2DA22B-0666-1647-8A12-A6F6D00A5D21}"/>
              </a:ext>
            </a:extLst>
          </p:cNvPr>
          <p:cNvSpPr>
            <a:spLocks noGrp="1"/>
          </p:cNvSpPr>
          <p:nvPr>
            <p:ph type="ctrTitle"/>
          </p:nvPr>
        </p:nvSpPr>
        <p:spPr/>
        <p:txBody>
          <a:bodyPr/>
          <a:lstStyle/>
          <a:p>
            <a:r>
              <a:rPr lang="en-US" dirty="0">
                <a:solidFill>
                  <a:srgbClr val="141414"/>
                </a:solidFill>
              </a:rPr>
              <a:t>The Global Economic Outlook</a:t>
            </a:r>
          </a:p>
        </p:txBody>
      </p:sp>
      <p:sp>
        <p:nvSpPr>
          <p:cNvPr id="7" name="Subtitle">
            <a:extLst>
              <a:ext uri="{FF2B5EF4-FFF2-40B4-BE49-F238E27FC236}">
                <a16:creationId xmlns:a16="http://schemas.microsoft.com/office/drawing/2014/main" id="{E78B65EB-C98D-4048-A9B2-C88B4A957C09}"/>
              </a:ext>
            </a:extLst>
          </p:cNvPr>
          <p:cNvSpPr>
            <a:spLocks noGrp="1"/>
          </p:cNvSpPr>
          <p:nvPr>
            <p:ph type="subTitle" idx="1"/>
          </p:nvPr>
        </p:nvSpPr>
        <p:spPr>
          <a:xfrm>
            <a:off x="365125" y="5074921"/>
            <a:ext cx="7969250" cy="1069403"/>
          </a:xfrm>
        </p:spPr>
        <p:txBody>
          <a:bodyPr/>
          <a:lstStyle/>
          <a:p>
            <a:r>
              <a:rPr lang="en-US" dirty="0"/>
              <a:t>February 22, 2024</a:t>
            </a:r>
          </a:p>
          <a:p>
            <a:endParaRPr lang="en-US" dirty="0"/>
          </a:p>
          <a:p>
            <a:r>
              <a:rPr lang="en-US" b="1" dirty="0"/>
              <a:t>Jay Bryson, Ph.D.</a:t>
            </a:r>
          </a:p>
          <a:p>
            <a:r>
              <a:rPr lang="en-US" dirty="0"/>
              <a:t>Managing Director &amp; Chief Economist | Wells Fargo Economics</a:t>
            </a:r>
          </a:p>
          <a:p>
            <a:r>
              <a:rPr lang="en-US" dirty="0">
                <a:hlinkClick r:id="rId2"/>
              </a:rPr>
              <a:t>jay.bryson@wellsfargo.com</a:t>
            </a:r>
            <a:r>
              <a:rPr lang="en-US" dirty="0"/>
              <a:t> | 704-410-3274</a:t>
            </a:r>
          </a:p>
        </p:txBody>
      </p:sp>
    </p:spTree>
    <p:extLst>
      <p:ext uri="{BB962C8B-B14F-4D97-AF65-F5344CB8AC3E}">
        <p14:creationId xmlns:p14="http://schemas.microsoft.com/office/powerpoint/2010/main" val="47507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CF5A413-26EA-9738-8434-48B4698F09A4}"/>
              </a:ext>
            </a:extLst>
          </p:cNvPr>
          <p:cNvPicPr>
            <a:picLocks noChangeAspect="1"/>
          </p:cNvPicPr>
          <p:nvPr>
            <p:custDataLst>
              <p:tags r:id="rId1"/>
            </p:custDataLst>
          </p:nvPr>
        </p:nvPicPr>
        <p:blipFill>
          <a:blip r:embed="rId5"/>
          <a:stretch>
            <a:fillRect/>
          </a:stretch>
        </p:blipFill>
        <p:spPr>
          <a:xfrm>
            <a:off x="4570524" y="2403987"/>
            <a:ext cx="4159974" cy="3193927"/>
          </a:xfrm>
          <a:prstGeom prst="rect">
            <a:avLst/>
          </a:prstGeom>
        </p:spPr>
      </p:pic>
      <p:graphicFrame>
        <p:nvGraphicFramePr>
          <p:cNvPr id="7" name="Content Placeholder 6"/>
          <p:cNvGraphicFramePr>
            <a:graphicFrameLocks noGrp="1"/>
          </p:cNvGraphicFramePr>
          <p:nvPr>
            <p:ph idx="13"/>
          </p:nvPr>
        </p:nvGraphicFramePr>
        <p:xfrm>
          <a:off x="236939" y="902274"/>
          <a:ext cx="8503466" cy="1043940"/>
        </p:xfrm>
        <a:graphic>
          <a:graphicData uri="http://schemas.openxmlformats.org/drawingml/2006/table">
            <a:tbl>
              <a:tblPr firstRow="1" bandRow="1"/>
              <a:tblGrid>
                <a:gridCol w="8503466">
                  <a:extLst>
                    <a:ext uri="{9D8B030D-6E8A-4147-A177-3AD203B41FA5}">
                      <a16:colId xmlns:a16="http://schemas.microsoft.com/office/drawing/2014/main" val="2576803067"/>
                    </a:ext>
                  </a:extLst>
                </a:gridCol>
              </a:tblGrid>
              <a:tr h="617220">
                <a:tc>
                  <a:txBody>
                    <a:bodyPr/>
                    <a:lstStyle/>
                    <a:p>
                      <a:endParaRPr lang="en-US" sz="1600"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There has been disinflation in the </a:t>
                      </a:r>
                      <a:r>
                        <a:rPr lang="en-US" sz="1600" baseline="0" dirty="0">
                          <a:solidFill>
                            <a:schemeClr val="tx1"/>
                          </a:solidFill>
                        </a:rPr>
                        <a:t>goods-producing sector of the economy, but not as much yet in the service sector</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600" dirty="0"/>
                    </a:p>
                  </a:txBody>
                  <a:tcPr marL="70793" marR="70793" marT="34290" marB="34290">
                    <a:lnL w="12700" cmpd="sng">
                      <a:noFill/>
                      <a:prstDash val="solid"/>
                    </a:lnL>
                    <a:lnR w="12700" cmpd="sng">
                      <a:noFill/>
                      <a:prstDash val="solid"/>
                    </a:lnR>
                    <a:lnT w="12700" cap="flat" cmpd="sng" algn="ctr">
                      <a:solidFill>
                        <a:srgbClr val="352B6B"/>
                      </a:solidFill>
                      <a:prstDash val="solid"/>
                      <a:round/>
                      <a:headEnd type="none" w="med" len="med"/>
                      <a:tailEnd type="none" w="med" len="med"/>
                    </a:lnT>
                    <a:lnB w="12700" cap="flat" cmpd="sng" algn="ctr">
                      <a:solidFill>
                        <a:srgbClr val="352B6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5126937"/>
                  </a:ext>
                </a:extLst>
              </a:tr>
            </a:tbl>
          </a:graphicData>
        </a:graphic>
      </p:graphicFrame>
      <p:pic>
        <p:nvPicPr>
          <p:cNvPr id="6" name="Picture 5">
            <a:extLst>
              <a:ext uri="{FF2B5EF4-FFF2-40B4-BE49-F238E27FC236}">
                <a16:creationId xmlns:a16="http://schemas.microsoft.com/office/drawing/2014/main" id="{3B00D971-9242-C58A-7143-534D11652894}"/>
              </a:ext>
            </a:extLst>
          </p:cNvPr>
          <p:cNvPicPr>
            <a:picLocks noChangeAspect="1"/>
          </p:cNvPicPr>
          <p:nvPr>
            <p:custDataLst>
              <p:tags r:id="rId2"/>
            </p:custDataLst>
          </p:nvPr>
        </p:nvPicPr>
        <p:blipFill>
          <a:blip r:embed="rId6"/>
          <a:stretch>
            <a:fillRect/>
          </a:stretch>
        </p:blipFill>
        <p:spPr>
          <a:xfrm>
            <a:off x="228089" y="2403987"/>
            <a:ext cx="4159974" cy="3193927"/>
          </a:xfrm>
          <a:prstGeom prst="rect">
            <a:avLst/>
          </a:prstGeom>
        </p:spPr>
      </p:pic>
      <p:sp>
        <p:nvSpPr>
          <p:cNvPr id="2" name="Slide Number Placeholder 1"/>
          <p:cNvSpPr>
            <a:spLocks noGrp="1"/>
          </p:cNvSpPr>
          <p:nvPr>
            <p:ph type="sldNum" sz="quarter" idx="10"/>
          </p:nvPr>
        </p:nvSpPr>
        <p:spPr/>
        <p:txBody>
          <a:bodyPr/>
          <a:lstStyle/>
          <a:p>
            <a:fld id="{000F85C7-EC28-5C4D-9577-C5634B07539F}" type="slidenum">
              <a:rPr lang="en-US" smtClean="0"/>
              <a:pPr/>
              <a:t>10</a:t>
            </a:fld>
            <a:endParaRPr lang="en-US" dirty="0"/>
          </a:p>
        </p:txBody>
      </p:sp>
      <p:sp>
        <p:nvSpPr>
          <p:cNvPr id="12" name="Subtitle 11"/>
          <p:cNvSpPr>
            <a:spLocks noGrp="1"/>
          </p:cNvSpPr>
          <p:nvPr>
            <p:ph type="subTitle" idx="12"/>
          </p:nvPr>
        </p:nvSpPr>
        <p:spPr/>
        <p:txBody>
          <a:bodyPr/>
          <a:lstStyle/>
          <a:p>
            <a:r>
              <a:rPr lang="en-US" sz="1000" dirty="0"/>
              <a:t>Source: U.S. Department of Labor and Wells Fargo Economics</a:t>
            </a:r>
          </a:p>
        </p:txBody>
      </p:sp>
      <p:sp>
        <p:nvSpPr>
          <p:cNvPr id="10" name="Title 9"/>
          <p:cNvSpPr>
            <a:spLocks noGrp="1"/>
          </p:cNvSpPr>
          <p:nvPr>
            <p:ph type="title"/>
          </p:nvPr>
        </p:nvSpPr>
        <p:spPr/>
        <p:txBody>
          <a:bodyPr/>
          <a:lstStyle/>
          <a:p>
            <a:r>
              <a:rPr lang="en-US" sz="2400" dirty="0"/>
              <a:t>Core Inflation</a:t>
            </a:r>
          </a:p>
        </p:txBody>
      </p:sp>
    </p:spTree>
    <p:extLst>
      <p:ext uri="{BB962C8B-B14F-4D97-AF65-F5344CB8AC3E}">
        <p14:creationId xmlns:p14="http://schemas.microsoft.com/office/powerpoint/2010/main" val="3104128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Interest Rates</a:t>
            </a:r>
            <a:endParaRPr lang="en-US" dirty="0"/>
          </a:p>
        </p:txBody>
      </p:sp>
      <p:pic>
        <p:nvPicPr>
          <p:cNvPr id="6" name="Picture 5">
            <a:extLst>
              <a:ext uri="{FF2B5EF4-FFF2-40B4-BE49-F238E27FC236}">
                <a16:creationId xmlns:a16="http://schemas.microsoft.com/office/drawing/2014/main" id="{DCCC9451-8A1C-BBB5-6C1C-822D71C8E508}"/>
              </a:ext>
            </a:extLst>
          </p:cNvPr>
          <p:cNvPicPr>
            <a:picLocks noChangeAspect="1"/>
          </p:cNvPicPr>
          <p:nvPr>
            <p:custDataLst>
              <p:tags r:id="rId1"/>
            </p:custDataLst>
          </p:nvPr>
        </p:nvPicPr>
        <p:blipFill>
          <a:blip r:embed="rId4"/>
          <a:stretch>
            <a:fillRect/>
          </a:stretch>
        </p:blipFill>
        <p:spPr>
          <a:xfrm>
            <a:off x="2490556" y="945372"/>
            <a:ext cx="6386917" cy="4897175"/>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11</a:t>
            </a:fld>
            <a:endParaRPr lang="en-US" dirty="0"/>
          </a:p>
        </p:txBody>
      </p:sp>
      <p:sp>
        <p:nvSpPr>
          <p:cNvPr id="5" name="Subtitle 4"/>
          <p:cNvSpPr>
            <a:spLocks noGrp="1"/>
          </p:cNvSpPr>
          <p:nvPr>
            <p:ph type="subTitle" idx="12"/>
          </p:nvPr>
        </p:nvSpPr>
        <p:spPr/>
        <p:txBody>
          <a:bodyPr/>
          <a:lstStyle/>
          <a:p>
            <a:r>
              <a:rPr lang="en-US" dirty="0"/>
              <a:t>Source: U.S. Department of Commerce, </a:t>
            </a:r>
            <a:r>
              <a:rPr lang="en-US" altLang="en-US" dirty="0">
                <a:ea typeface="MS PGothic" panose="020B0600070205080204" pitchFamily="34" charset="-128"/>
              </a:rPr>
              <a:t>Federal Reserve Board </a:t>
            </a:r>
            <a:r>
              <a:rPr lang="en-US" dirty="0"/>
              <a:t>and Wells Fargo Economics</a:t>
            </a:r>
          </a:p>
        </p:txBody>
      </p:sp>
      <p:graphicFrame>
        <p:nvGraphicFramePr>
          <p:cNvPr id="7" name="Content Placeholder 6"/>
          <p:cNvGraphicFramePr>
            <a:graphicFrameLocks noGrp="1"/>
          </p:cNvGraphicFramePr>
          <p:nvPr>
            <p:ph idx="13"/>
            <p:custDataLst>
              <p:tags r:id="rId2"/>
            </p:custDataLst>
            <p:extLst>
              <p:ext uri="{D42A27DB-BD31-4B8C-83A1-F6EECF244321}">
                <p14:modId xmlns:p14="http://schemas.microsoft.com/office/powerpoint/2010/main" val="2717416869"/>
              </p:ext>
            </p:extLst>
          </p:nvPr>
        </p:nvGraphicFramePr>
        <p:xfrm>
          <a:off x="236939" y="96012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1554480">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As measured by the real fed funds rate, the current stance of monetary policy is quite restrictive </a:t>
                      </a: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655907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GDP</a:t>
            </a:r>
          </a:p>
        </p:txBody>
      </p:sp>
      <p:pic>
        <p:nvPicPr>
          <p:cNvPr id="3" name="Picture 2">
            <a:extLst>
              <a:ext uri="{FF2B5EF4-FFF2-40B4-BE49-F238E27FC236}">
                <a16:creationId xmlns:a16="http://schemas.microsoft.com/office/drawing/2014/main" id="{61381924-BA3D-914C-DAF4-A56BEF20D0D2}"/>
              </a:ext>
            </a:extLst>
          </p:cNvPr>
          <p:cNvPicPr>
            <a:picLocks noChangeAspect="1"/>
          </p:cNvPicPr>
          <p:nvPr>
            <p:custDataLst>
              <p:tags r:id="rId1"/>
            </p:custDataLst>
          </p:nvPr>
        </p:nvPicPr>
        <p:blipFill>
          <a:blip r:embed="rId3"/>
          <a:stretch>
            <a:fillRect/>
          </a:stretch>
        </p:blipFill>
        <p:spPr>
          <a:xfrm>
            <a:off x="2371459" y="988142"/>
            <a:ext cx="6510685" cy="4998746"/>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12</a:t>
            </a:fld>
            <a:endParaRPr lang="en-US" dirty="0"/>
          </a:p>
        </p:txBody>
      </p:sp>
      <p:sp>
        <p:nvSpPr>
          <p:cNvPr id="5" name="Subtitle 4"/>
          <p:cNvSpPr>
            <a:spLocks noGrp="1"/>
          </p:cNvSpPr>
          <p:nvPr>
            <p:ph type="subTitle" idx="12"/>
          </p:nvPr>
        </p:nvSpPr>
        <p:spPr/>
        <p:txBody>
          <a:bodyPr/>
          <a:lstStyle/>
          <a:p>
            <a:r>
              <a:rPr lang="en-US" dirty="0"/>
              <a:t>Source: U.S. Department of Commerce and Wells Fargo Economics</a:t>
            </a:r>
          </a:p>
        </p:txBody>
      </p:sp>
      <p:graphicFrame>
        <p:nvGraphicFramePr>
          <p:cNvPr id="8" name="Content Placeholder 6"/>
          <p:cNvGraphicFramePr>
            <a:graphicFrameLocks noGrp="1"/>
          </p:cNvGraphicFramePr>
          <p:nvPr>
            <p:ph idx="13"/>
          </p:nvPr>
        </p:nvGraphicFramePr>
        <p:xfrm>
          <a:off x="236939" y="962975"/>
          <a:ext cx="1926205" cy="27736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1798320">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We look for growth to slow in coming quarters but remain positive. That said, the risk of recession, although not our base case, remains elevated</a:t>
                      </a:r>
                      <a:endParaRPr lang="en-US" sz="1600" baseline="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766059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Eurozone Purchasing Managers’ Indices</a:t>
            </a:r>
          </a:p>
        </p:txBody>
      </p:sp>
      <p:pic>
        <p:nvPicPr>
          <p:cNvPr id="6" name="Picture 5">
            <a:extLst>
              <a:ext uri="{FF2B5EF4-FFF2-40B4-BE49-F238E27FC236}">
                <a16:creationId xmlns:a16="http://schemas.microsoft.com/office/drawing/2014/main" id="{727FCADF-F41B-178A-CF8D-31507C1ABF44}"/>
              </a:ext>
            </a:extLst>
          </p:cNvPr>
          <p:cNvPicPr>
            <a:picLocks noChangeAspect="1"/>
          </p:cNvPicPr>
          <p:nvPr>
            <p:custDataLst>
              <p:tags r:id="rId1"/>
            </p:custDataLst>
          </p:nvPr>
        </p:nvPicPr>
        <p:blipFill>
          <a:blip r:embed="rId3"/>
          <a:stretch>
            <a:fillRect/>
          </a:stretch>
        </p:blipFill>
        <p:spPr>
          <a:xfrm>
            <a:off x="2290763" y="877095"/>
            <a:ext cx="6564063" cy="5027722"/>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13</a:t>
            </a:fld>
            <a:endParaRPr lang="en-US" dirty="0"/>
          </a:p>
        </p:txBody>
      </p:sp>
      <p:sp>
        <p:nvSpPr>
          <p:cNvPr id="5" name="Subtitle 4"/>
          <p:cNvSpPr>
            <a:spLocks noGrp="1"/>
          </p:cNvSpPr>
          <p:nvPr>
            <p:ph type="subTitle" idx="12"/>
          </p:nvPr>
        </p:nvSpPr>
        <p:spPr/>
        <p:txBody>
          <a:bodyPr/>
          <a:lstStyle/>
          <a:p>
            <a:r>
              <a:rPr lang="en-US" dirty="0"/>
              <a:t>Source: </a:t>
            </a:r>
            <a:r>
              <a:rPr lang="en-US" altLang="en-US" dirty="0" err="1">
                <a:ea typeface="MS PGothic" panose="020B0600070205080204" pitchFamily="34" charset="-128"/>
              </a:rPr>
              <a:t>Datastream</a:t>
            </a:r>
            <a:r>
              <a:rPr lang="en-US" altLang="en-US" dirty="0">
                <a:ea typeface="MS PGothic" panose="020B0600070205080204" pitchFamily="34" charset="-128"/>
              </a:rPr>
              <a:t> and </a:t>
            </a:r>
            <a:r>
              <a:rPr lang="en-US" dirty="0"/>
              <a:t>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1304227930"/>
              </p:ext>
            </p:extLst>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The PMIs in the Eurozone suggest that economic activity has flattened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22942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Eurozone Consumer Price Inflation</a:t>
            </a:r>
            <a:endParaRPr lang="en-US" dirty="0"/>
          </a:p>
        </p:txBody>
      </p:sp>
      <p:pic>
        <p:nvPicPr>
          <p:cNvPr id="6" name="Picture 5">
            <a:extLst>
              <a:ext uri="{FF2B5EF4-FFF2-40B4-BE49-F238E27FC236}">
                <a16:creationId xmlns:a16="http://schemas.microsoft.com/office/drawing/2014/main" id="{3E186AA4-30B9-A381-2F43-698A79C766D4}"/>
              </a:ext>
            </a:extLst>
          </p:cNvPr>
          <p:cNvPicPr>
            <a:picLocks noChangeAspect="1"/>
          </p:cNvPicPr>
          <p:nvPr>
            <p:custDataLst>
              <p:tags r:id="rId1"/>
            </p:custDataLst>
          </p:nvPr>
        </p:nvPicPr>
        <p:blipFill>
          <a:blip r:embed="rId3"/>
          <a:stretch>
            <a:fillRect/>
          </a:stretch>
        </p:blipFill>
        <p:spPr>
          <a:xfrm>
            <a:off x="2290763" y="877095"/>
            <a:ext cx="6603375" cy="505939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14</a:t>
            </a:fld>
            <a:endParaRPr lang="en-US" dirty="0"/>
          </a:p>
        </p:txBody>
      </p:sp>
      <p:sp>
        <p:nvSpPr>
          <p:cNvPr id="5" name="Subtitle 4"/>
          <p:cNvSpPr>
            <a:spLocks noGrp="1"/>
          </p:cNvSpPr>
          <p:nvPr>
            <p:ph type="subTitle" idx="12"/>
          </p:nvPr>
        </p:nvSpPr>
        <p:spPr/>
        <p:txBody>
          <a:bodyPr/>
          <a:lstStyle/>
          <a:p>
            <a:r>
              <a:rPr lang="en-US" dirty="0"/>
              <a:t>Source: </a:t>
            </a:r>
            <a:r>
              <a:rPr lang="en-US" altLang="en-US" dirty="0" err="1">
                <a:ea typeface="MS PGothic" panose="020B0600070205080204" pitchFamily="34" charset="-128"/>
              </a:rPr>
              <a:t>Datastream</a:t>
            </a:r>
            <a:r>
              <a:rPr lang="en-US" altLang="en-US" dirty="0">
                <a:ea typeface="MS PGothic" panose="020B0600070205080204" pitchFamily="34" charset="-128"/>
              </a:rPr>
              <a:t> </a:t>
            </a:r>
            <a:r>
              <a:rPr lang="en-US" dirty="0"/>
              <a:t>and 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306847725"/>
              </p:ext>
            </p:extLst>
          </p:nvPr>
        </p:nvGraphicFramePr>
        <p:xfrm>
          <a:off x="236538" y="819150"/>
          <a:ext cx="1926205" cy="204216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solidFill>
                            <a:schemeClr val="tx1"/>
                          </a:solidFill>
                        </a:rPr>
                        <a:t>Inflation in the Eurozone has receded, although it remains above the ECB’s target of 2%</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025507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Eurozone Household Finances</a:t>
            </a:r>
          </a:p>
        </p:txBody>
      </p:sp>
      <p:pic>
        <p:nvPicPr>
          <p:cNvPr id="6" name="Picture 5">
            <a:extLst>
              <a:ext uri="{FF2B5EF4-FFF2-40B4-BE49-F238E27FC236}">
                <a16:creationId xmlns:a16="http://schemas.microsoft.com/office/drawing/2014/main" id="{FBE76671-9E0F-C84C-F4DC-2A6673EEEAD4}"/>
              </a:ext>
            </a:extLst>
          </p:cNvPr>
          <p:cNvPicPr>
            <a:picLocks noChangeAspect="1"/>
          </p:cNvPicPr>
          <p:nvPr>
            <p:custDataLst>
              <p:tags r:id="rId1"/>
            </p:custDataLst>
          </p:nvPr>
        </p:nvPicPr>
        <p:blipFill>
          <a:blip r:embed="rId3"/>
          <a:stretch>
            <a:fillRect/>
          </a:stretch>
        </p:blipFill>
        <p:spPr>
          <a:xfrm>
            <a:off x="2290763" y="877095"/>
            <a:ext cx="6588139" cy="5048906"/>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15</a:t>
            </a:fld>
            <a:endParaRPr lang="en-US" dirty="0"/>
          </a:p>
        </p:txBody>
      </p:sp>
      <p:sp>
        <p:nvSpPr>
          <p:cNvPr id="5" name="Subtitle 4"/>
          <p:cNvSpPr>
            <a:spLocks noGrp="1"/>
          </p:cNvSpPr>
          <p:nvPr>
            <p:ph type="subTitle" idx="12"/>
          </p:nvPr>
        </p:nvSpPr>
        <p:spPr/>
        <p:txBody>
          <a:bodyPr/>
          <a:lstStyle/>
          <a:p>
            <a:r>
              <a:rPr lang="en-US" dirty="0"/>
              <a:t>Source: </a:t>
            </a:r>
            <a:r>
              <a:rPr lang="en-US" altLang="en-US" dirty="0" err="1">
                <a:ea typeface="MS PGothic" panose="020B0600070205080204" pitchFamily="34" charset="-128"/>
              </a:rPr>
              <a:t>Datastream</a:t>
            </a:r>
            <a:r>
              <a:rPr lang="en-US" altLang="en-US" dirty="0">
                <a:ea typeface="MS PGothic" panose="020B0600070205080204" pitchFamily="34" charset="-128"/>
              </a:rPr>
              <a:t> </a:t>
            </a:r>
            <a:r>
              <a:rPr lang="en-US" dirty="0"/>
              <a:t>and Wells Fargo Economics</a:t>
            </a:r>
          </a:p>
        </p:txBody>
      </p:sp>
      <p:graphicFrame>
        <p:nvGraphicFramePr>
          <p:cNvPr id="7" name="Content Placeholder 6"/>
          <p:cNvGraphicFramePr>
            <a:graphicFrameLocks noGrp="1"/>
          </p:cNvGraphicFramePr>
          <p:nvPr>
            <p:ph idx="13"/>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solidFill>
                            <a:schemeClr val="tx1"/>
                          </a:solidFill>
                        </a:rPr>
                        <a:t>High inflation has eroded real income in the Eurozone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990633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Eurozone Policy Rate</a:t>
            </a:r>
            <a:endParaRPr lang="en-US" dirty="0"/>
          </a:p>
        </p:txBody>
      </p:sp>
      <p:pic>
        <p:nvPicPr>
          <p:cNvPr id="3" name="Picture 2">
            <a:extLst>
              <a:ext uri="{FF2B5EF4-FFF2-40B4-BE49-F238E27FC236}">
                <a16:creationId xmlns:a16="http://schemas.microsoft.com/office/drawing/2014/main" id="{F0201C76-EC17-23B8-DF43-6EAD217972A3}"/>
              </a:ext>
            </a:extLst>
          </p:cNvPr>
          <p:cNvPicPr>
            <a:picLocks noChangeAspect="1"/>
          </p:cNvPicPr>
          <p:nvPr>
            <p:custDataLst>
              <p:tags r:id="rId1"/>
            </p:custDataLst>
          </p:nvPr>
        </p:nvPicPr>
        <p:blipFill>
          <a:blip r:embed="rId3"/>
          <a:stretch>
            <a:fillRect/>
          </a:stretch>
        </p:blipFill>
        <p:spPr>
          <a:xfrm>
            <a:off x="2290763" y="877095"/>
            <a:ext cx="6596556" cy="505939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16</a:t>
            </a:fld>
            <a:endParaRPr lang="en-US" dirty="0"/>
          </a:p>
        </p:txBody>
      </p:sp>
      <p:sp>
        <p:nvSpPr>
          <p:cNvPr id="5" name="Subtitle 4"/>
          <p:cNvSpPr>
            <a:spLocks noGrp="1"/>
          </p:cNvSpPr>
          <p:nvPr>
            <p:ph type="subTitle" idx="12"/>
          </p:nvPr>
        </p:nvSpPr>
        <p:spPr/>
        <p:txBody>
          <a:bodyPr/>
          <a:lstStyle/>
          <a:p>
            <a:r>
              <a:rPr lang="en-US" dirty="0"/>
              <a:t>Source: </a:t>
            </a:r>
            <a:r>
              <a:rPr lang="en-US" altLang="en-US" dirty="0" err="1">
                <a:ea typeface="MS PGothic" panose="020B0600070205080204" pitchFamily="34" charset="-128"/>
              </a:rPr>
              <a:t>Datastream</a:t>
            </a:r>
            <a:r>
              <a:rPr lang="en-US" altLang="en-US" dirty="0">
                <a:ea typeface="MS PGothic" panose="020B0600070205080204" pitchFamily="34" charset="-128"/>
              </a:rPr>
              <a:t> </a:t>
            </a:r>
            <a:r>
              <a:rPr lang="en-US" dirty="0"/>
              <a:t>and 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858211100"/>
              </p:ext>
            </p:extLst>
          </p:nvPr>
        </p:nvGraphicFramePr>
        <p:xfrm>
          <a:off x="236538" y="819150"/>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solidFill>
                            <a:schemeClr val="tx1"/>
                          </a:solidFill>
                        </a:rPr>
                        <a:t>We look for the ECB to begin easing policy this spring</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219955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Eurozone GDP</a:t>
            </a:r>
          </a:p>
        </p:txBody>
      </p:sp>
      <p:pic>
        <p:nvPicPr>
          <p:cNvPr id="3" name="Picture 2">
            <a:extLst>
              <a:ext uri="{FF2B5EF4-FFF2-40B4-BE49-F238E27FC236}">
                <a16:creationId xmlns:a16="http://schemas.microsoft.com/office/drawing/2014/main" id="{A82A59F5-F132-0E21-449B-8F88EBDB67C3}"/>
              </a:ext>
            </a:extLst>
          </p:cNvPr>
          <p:cNvPicPr>
            <a:picLocks noChangeAspect="1"/>
          </p:cNvPicPr>
          <p:nvPr>
            <p:custDataLst>
              <p:tags r:id="rId1"/>
            </p:custDataLst>
          </p:nvPr>
        </p:nvPicPr>
        <p:blipFill>
          <a:blip r:embed="rId3"/>
          <a:stretch>
            <a:fillRect/>
          </a:stretch>
        </p:blipFill>
        <p:spPr>
          <a:xfrm>
            <a:off x="2290763" y="877095"/>
            <a:ext cx="6556793" cy="5028900"/>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17</a:t>
            </a:fld>
            <a:endParaRPr lang="en-US" dirty="0"/>
          </a:p>
        </p:txBody>
      </p:sp>
      <p:sp>
        <p:nvSpPr>
          <p:cNvPr id="5" name="Subtitle 4"/>
          <p:cNvSpPr>
            <a:spLocks noGrp="1"/>
          </p:cNvSpPr>
          <p:nvPr>
            <p:ph type="subTitle" idx="12"/>
          </p:nvPr>
        </p:nvSpPr>
        <p:spPr/>
        <p:txBody>
          <a:bodyPr/>
          <a:lstStyle/>
          <a:p>
            <a:r>
              <a:rPr lang="en-US" dirty="0"/>
              <a:t>Source: </a:t>
            </a:r>
            <a:r>
              <a:rPr lang="en-US" altLang="en-US" dirty="0">
                <a:ea typeface="MS PGothic" panose="020B0600070205080204" pitchFamily="34" charset="-128"/>
              </a:rPr>
              <a:t>Bloomberg Finance L.P. and </a:t>
            </a:r>
            <a:r>
              <a:rPr lang="en-US" dirty="0"/>
              <a:t>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3932143405"/>
              </p:ext>
            </p:extLst>
          </p:nvPr>
        </p:nvGraphicFramePr>
        <p:xfrm>
          <a:off x="21278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We look for real GDP growth in the Eurozone to strengthen later this year</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530407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 GDP</a:t>
            </a:r>
          </a:p>
        </p:txBody>
      </p:sp>
      <p:pic>
        <p:nvPicPr>
          <p:cNvPr id="3" name="Picture 2">
            <a:extLst>
              <a:ext uri="{FF2B5EF4-FFF2-40B4-BE49-F238E27FC236}">
                <a16:creationId xmlns:a16="http://schemas.microsoft.com/office/drawing/2014/main" id="{D6D06DEE-8F60-859C-548F-DE56CC91D13F}"/>
              </a:ext>
            </a:extLst>
          </p:cNvPr>
          <p:cNvPicPr>
            <a:picLocks noChangeAspect="1"/>
          </p:cNvPicPr>
          <p:nvPr>
            <p:custDataLst>
              <p:tags r:id="rId1"/>
            </p:custDataLst>
          </p:nvPr>
        </p:nvPicPr>
        <p:blipFill>
          <a:blip r:embed="rId3"/>
          <a:stretch>
            <a:fillRect/>
          </a:stretch>
        </p:blipFill>
        <p:spPr>
          <a:xfrm>
            <a:off x="2290763" y="877095"/>
            <a:ext cx="6540308" cy="5011548"/>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18</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Bloomberg Finance L.P. </a:t>
            </a:r>
            <a:r>
              <a:rPr lang="en-US" altLang="en-US" dirty="0">
                <a:ea typeface="MS PGothic" panose="020B0600070205080204" pitchFamily="34" charset="-128"/>
              </a:rPr>
              <a:t>and </a:t>
            </a:r>
            <a:r>
              <a:rPr lang="en-US" dirty="0"/>
              <a:t>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11303785"/>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The Chinese economy likely will decelerate further</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943539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China Consumer Price Inflation</a:t>
            </a:r>
          </a:p>
        </p:txBody>
      </p:sp>
      <p:pic>
        <p:nvPicPr>
          <p:cNvPr id="6" name="Picture 5">
            <a:extLst>
              <a:ext uri="{FF2B5EF4-FFF2-40B4-BE49-F238E27FC236}">
                <a16:creationId xmlns:a16="http://schemas.microsoft.com/office/drawing/2014/main" id="{D0AC51C8-8521-2C7C-9183-D3B2922AF3A4}"/>
              </a:ext>
            </a:extLst>
          </p:cNvPr>
          <p:cNvPicPr>
            <a:picLocks noChangeAspect="1"/>
          </p:cNvPicPr>
          <p:nvPr>
            <p:custDataLst>
              <p:tags r:id="rId1"/>
            </p:custDataLst>
          </p:nvPr>
        </p:nvPicPr>
        <p:blipFill>
          <a:blip r:embed="rId3"/>
          <a:stretch>
            <a:fillRect/>
          </a:stretch>
        </p:blipFill>
        <p:spPr>
          <a:xfrm>
            <a:off x="2290763" y="877095"/>
            <a:ext cx="6542997" cy="5013394"/>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19</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Bloomberg Finance L.P. </a:t>
            </a:r>
            <a:r>
              <a:rPr lang="en-US" altLang="en-US" dirty="0">
                <a:ea typeface="MS PGothic" panose="020B0600070205080204" pitchFamily="34" charset="-128"/>
              </a:rPr>
              <a:t>and </a:t>
            </a:r>
            <a:r>
              <a:rPr lang="en-US" dirty="0"/>
              <a:t>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1997476801"/>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dirty="0">
                          <a:solidFill>
                            <a:schemeClr val="tx1"/>
                          </a:solidFill>
                        </a:rPr>
                        <a:t>There is very little inflation in China at present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132115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Real GDP</a:t>
            </a:r>
            <a:endParaRPr lang="en-US" dirty="0"/>
          </a:p>
        </p:txBody>
      </p:sp>
      <p:pic>
        <p:nvPicPr>
          <p:cNvPr id="3" name="Picture 2">
            <a:extLst>
              <a:ext uri="{FF2B5EF4-FFF2-40B4-BE49-F238E27FC236}">
                <a16:creationId xmlns:a16="http://schemas.microsoft.com/office/drawing/2014/main" id="{16F6DE94-D9D3-E7A0-EFF4-84AEF6D12B91}"/>
              </a:ext>
            </a:extLst>
          </p:cNvPr>
          <p:cNvPicPr>
            <a:picLocks noChangeAspect="1"/>
          </p:cNvPicPr>
          <p:nvPr>
            <p:custDataLst>
              <p:tags r:id="rId1"/>
            </p:custDataLst>
          </p:nvPr>
        </p:nvPicPr>
        <p:blipFill>
          <a:blip r:embed="rId3"/>
          <a:stretch>
            <a:fillRect/>
          </a:stretch>
        </p:blipFill>
        <p:spPr>
          <a:xfrm>
            <a:off x="2385045" y="919615"/>
            <a:ext cx="6519478" cy="500549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2</a:t>
            </a:fld>
            <a:endParaRPr lang="en-US" dirty="0"/>
          </a:p>
        </p:txBody>
      </p:sp>
      <p:sp>
        <p:nvSpPr>
          <p:cNvPr id="5" name="Subtitle 4"/>
          <p:cNvSpPr>
            <a:spLocks noGrp="1"/>
          </p:cNvSpPr>
          <p:nvPr>
            <p:ph type="subTitle" idx="12"/>
          </p:nvPr>
        </p:nvSpPr>
        <p:spPr/>
        <p:txBody>
          <a:bodyPr/>
          <a:lstStyle/>
          <a:p>
            <a:r>
              <a:rPr lang="en-US" dirty="0"/>
              <a:t>Source: </a:t>
            </a:r>
            <a:r>
              <a:rPr lang="en-US" altLang="en-US" dirty="0">
                <a:ea typeface="MS PGothic" panose="020B0600070205080204" pitchFamily="34" charset="-128"/>
              </a:rPr>
              <a:t>U.S. Department of Commerce </a:t>
            </a:r>
            <a:r>
              <a:rPr lang="en-US" dirty="0"/>
              <a:t>and Wells Fargo Economics</a:t>
            </a:r>
          </a:p>
        </p:txBody>
      </p:sp>
      <p:graphicFrame>
        <p:nvGraphicFramePr>
          <p:cNvPr id="7" name="Content Placeholder 6"/>
          <p:cNvGraphicFramePr>
            <a:graphicFrameLocks noGrp="1"/>
          </p:cNvGraphicFramePr>
          <p:nvPr>
            <p:ph idx="13"/>
          </p:nvPr>
        </p:nvGraphicFramePr>
        <p:xfrm>
          <a:off x="222191" y="919615"/>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1175885">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The U.S. economy generally remains resilient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baseline="0"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419808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Projections</a:t>
            </a:r>
          </a:p>
        </p:txBody>
      </p:sp>
      <p:pic>
        <p:nvPicPr>
          <p:cNvPr id="6" name="Picture 5">
            <a:extLst>
              <a:ext uri="{FF2B5EF4-FFF2-40B4-BE49-F238E27FC236}">
                <a16:creationId xmlns:a16="http://schemas.microsoft.com/office/drawing/2014/main" id="{5F93AF40-B8BF-F3F5-A0F4-0204F8B9537B}"/>
              </a:ext>
            </a:extLst>
          </p:cNvPr>
          <p:cNvPicPr>
            <a:picLocks noChangeAspect="1"/>
          </p:cNvPicPr>
          <p:nvPr>
            <p:custDataLst>
              <p:tags r:id="rId1"/>
            </p:custDataLst>
          </p:nvPr>
        </p:nvPicPr>
        <p:blipFill>
          <a:blip r:embed="rId3"/>
          <a:stretch>
            <a:fillRect/>
          </a:stretch>
        </p:blipFill>
        <p:spPr>
          <a:xfrm>
            <a:off x="2290763" y="877095"/>
            <a:ext cx="6551068" cy="5029751"/>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20</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United Nations </a:t>
            </a:r>
            <a:r>
              <a:rPr lang="en-US" altLang="en-US" dirty="0">
                <a:ea typeface="MS PGothic" panose="020B0600070205080204" pitchFamily="34" charset="-128"/>
              </a:rPr>
              <a:t>and </a:t>
            </a:r>
            <a:r>
              <a:rPr lang="en-US" dirty="0"/>
              <a:t>Wells Fargo Economics</a:t>
            </a:r>
          </a:p>
        </p:txBody>
      </p:sp>
      <p:graphicFrame>
        <p:nvGraphicFramePr>
          <p:cNvPr id="7" name="Content Placeholder 6"/>
          <p:cNvGraphicFramePr>
            <a:graphicFrameLocks noGrp="1"/>
          </p:cNvGraphicFramePr>
          <p:nvPr>
            <p:ph idx="13"/>
            <p:extLst>
              <p:ext uri="{D42A27DB-BD31-4B8C-83A1-F6EECF244321}">
                <p14:modId xmlns:p14="http://schemas.microsoft.com/office/powerpoint/2010/main" val="2036946876"/>
              </p:ext>
            </p:extLst>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baseline="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The demographic outlook in China is bleak</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032623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Corporate Debt</a:t>
            </a:r>
          </a:p>
        </p:txBody>
      </p:sp>
      <p:pic>
        <p:nvPicPr>
          <p:cNvPr id="3" name="Picture 2">
            <a:extLst>
              <a:ext uri="{FF2B5EF4-FFF2-40B4-BE49-F238E27FC236}">
                <a16:creationId xmlns:a16="http://schemas.microsoft.com/office/drawing/2014/main" id="{B2C1E167-667E-2E56-B583-DA9B7ABBAEB2}"/>
              </a:ext>
            </a:extLst>
          </p:cNvPr>
          <p:cNvPicPr>
            <a:picLocks noChangeAspect="1"/>
          </p:cNvPicPr>
          <p:nvPr>
            <p:custDataLst>
              <p:tags r:id="rId1"/>
            </p:custDataLst>
          </p:nvPr>
        </p:nvPicPr>
        <p:blipFill>
          <a:blip r:embed="rId3"/>
          <a:stretch>
            <a:fillRect/>
          </a:stretch>
        </p:blipFill>
        <p:spPr>
          <a:xfrm>
            <a:off x="2290763" y="877095"/>
            <a:ext cx="6550734" cy="5029751"/>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21</a:t>
            </a:fld>
            <a:endParaRPr lang="en-US" dirty="0"/>
          </a:p>
        </p:txBody>
      </p:sp>
      <p:sp>
        <p:nvSpPr>
          <p:cNvPr id="5" name="Subtitle 4"/>
          <p:cNvSpPr>
            <a:spLocks noGrp="1"/>
          </p:cNvSpPr>
          <p:nvPr>
            <p:ph type="subTitle" idx="12"/>
          </p:nvPr>
        </p:nvSpPr>
        <p:spPr>
          <a:xfrm>
            <a:off x="236938" y="6353173"/>
            <a:ext cx="8319111" cy="228600"/>
          </a:xfrm>
        </p:spPr>
        <p:txBody>
          <a:bodyPr/>
          <a:lstStyle/>
          <a:p>
            <a:r>
              <a:rPr lang="en-US" dirty="0"/>
              <a:t>Source: </a:t>
            </a:r>
            <a:r>
              <a:rPr lang="en-US" dirty="0">
                <a:ea typeface="MS PGothic" panose="020B0600070205080204" pitchFamily="34" charset="-128"/>
              </a:rPr>
              <a:t>Bank for International Settlements </a:t>
            </a:r>
            <a:r>
              <a:rPr lang="en-US" altLang="en-US" dirty="0">
                <a:ea typeface="MS PGothic" panose="020B0600070205080204" pitchFamily="34" charset="-128"/>
              </a:rPr>
              <a:t>and </a:t>
            </a:r>
            <a:r>
              <a:rPr lang="en-US" dirty="0"/>
              <a:t>Wells Fargo Economics</a:t>
            </a:r>
          </a:p>
        </p:txBody>
      </p:sp>
      <p:graphicFrame>
        <p:nvGraphicFramePr>
          <p:cNvPr id="7" name="Content Placeholder 6"/>
          <p:cNvGraphicFramePr>
            <a:graphicFrameLocks noGrp="1"/>
          </p:cNvGraphicFramePr>
          <p:nvPr>
            <p:ph idx="13"/>
          </p:nvPr>
        </p:nvGraphicFramePr>
        <p:xfrm>
          <a:off x="236538" y="819150"/>
          <a:ext cx="1926205" cy="131064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The business sector in China is very levered</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713982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Real Global </a:t>
            </a:r>
            <a:r>
              <a:rPr lang="en-US" dirty="0"/>
              <a:t>GDP</a:t>
            </a:r>
          </a:p>
        </p:txBody>
      </p:sp>
      <p:pic>
        <p:nvPicPr>
          <p:cNvPr id="3" name="Picture 2">
            <a:extLst>
              <a:ext uri="{FF2B5EF4-FFF2-40B4-BE49-F238E27FC236}">
                <a16:creationId xmlns:a16="http://schemas.microsoft.com/office/drawing/2014/main" id="{FDE5F234-DFE5-D00A-5E63-25C13EC28B25}"/>
              </a:ext>
            </a:extLst>
          </p:cNvPr>
          <p:cNvPicPr>
            <a:picLocks noChangeAspect="1"/>
          </p:cNvPicPr>
          <p:nvPr>
            <p:custDataLst>
              <p:tags r:id="rId1"/>
            </p:custDataLst>
          </p:nvPr>
        </p:nvPicPr>
        <p:blipFill>
          <a:blip r:embed="rId3"/>
          <a:stretch>
            <a:fillRect/>
          </a:stretch>
        </p:blipFill>
        <p:spPr>
          <a:xfrm>
            <a:off x="2290763" y="877095"/>
            <a:ext cx="6550735" cy="5019538"/>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22</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International Monetary Fund </a:t>
            </a:r>
            <a:r>
              <a:rPr lang="en-US" altLang="en-US" dirty="0">
                <a:ea typeface="MS PGothic" panose="020B0600070205080204" pitchFamily="34" charset="-128"/>
              </a:rPr>
              <a:t>and </a:t>
            </a:r>
            <a:r>
              <a:rPr lang="en-US" dirty="0"/>
              <a:t>Wells Fargo Economics</a:t>
            </a:r>
          </a:p>
        </p:txBody>
      </p:sp>
      <p:graphicFrame>
        <p:nvGraphicFramePr>
          <p:cNvPr id="7" name="Content Placeholder 6"/>
          <p:cNvGraphicFramePr>
            <a:graphicFrameLocks noGrp="1"/>
          </p:cNvGraphicFramePr>
          <p:nvPr>
            <p:ph idx="13"/>
          </p:nvPr>
        </p:nvGraphicFramePr>
        <p:xfrm>
          <a:off x="236538" y="819150"/>
          <a:ext cx="1926205" cy="179832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370840">
                <a:tc>
                  <a:txBody>
                    <a:bodyPr/>
                    <a:lstStyle/>
                    <a:p>
                      <a:endParaRPr lang="en-US"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baseline="0" dirty="0">
                          <a:solidFill>
                            <a:schemeClr val="tx1"/>
                          </a:solidFill>
                        </a:rPr>
                        <a:t>We look for sub-trend rates of global GDP growth over the next two years</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605228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Forecast</a:t>
            </a:r>
          </a:p>
        </p:txBody>
      </p:sp>
      <p:pic>
        <p:nvPicPr>
          <p:cNvPr id="8" name="Picture 7">
            <a:extLst>
              <a:ext uri="{FF2B5EF4-FFF2-40B4-BE49-F238E27FC236}">
                <a16:creationId xmlns:a16="http://schemas.microsoft.com/office/drawing/2014/main" id="{2D6E47E4-A4BF-B9B2-DCB6-3C26AD778706}"/>
              </a:ext>
            </a:extLst>
          </p:cNvPr>
          <p:cNvPicPr>
            <a:picLocks noChangeAspect="1"/>
          </p:cNvPicPr>
          <p:nvPr>
            <p:custDataLst>
              <p:tags r:id="rId1"/>
            </p:custDataLst>
          </p:nvPr>
        </p:nvPicPr>
        <p:blipFill>
          <a:blip r:embed="rId3"/>
          <a:stretch>
            <a:fillRect/>
          </a:stretch>
        </p:blipFill>
        <p:spPr>
          <a:xfrm>
            <a:off x="1021133" y="1216742"/>
            <a:ext cx="7101733" cy="4277032"/>
          </a:xfrm>
          <a:prstGeom prst="rect">
            <a:avLst/>
          </a:prstGeom>
          <a:noFill/>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fld id="{000F85C7-EC28-5C4D-9577-C5634B07539F}" type="slidenum">
              <a:rPr lang="en-US" smtClean="0"/>
              <a:pPr/>
              <a:t>23</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International Monetary Fund </a:t>
            </a:r>
            <a:r>
              <a:rPr lang="en-US" altLang="en-US" dirty="0">
                <a:ea typeface="MS PGothic" panose="020B0600070205080204" pitchFamily="34" charset="-128"/>
              </a:rPr>
              <a:t>and </a:t>
            </a:r>
            <a:r>
              <a:rPr lang="en-US" dirty="0"/>
              <a:t>Wells Fargo Economics</a:t>
            </a:r>
          </a:p>
        </p:txBody>
      </p:sp>
    </p:spTree>
    <p:extLst>
      <p:ext uri="{BB962C8B-B14F-4D97-AF65-F5344CB8AC3E}">
        <p14:creationId xmlns:p14="http://schemas.microsoft.com/office/powerpoint/2010/main" val="2733508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Forecast</a:t>
            </a:r>
          </a:p>
        </p:txBody>
      </p:sp>
      <p:pic>
        <p:nvPicPr>
          <p:cNvPr id="6" name="Picture 5">
            <a:extLst>
              <a:ext uri="{FF2B5EF4-FFF2-40B4-BE49-F238E27FC236}">
                <a16:creationId xmlns:a16="http://schemas.microsoft.com/office/drawing/2014/main" id="{098D0673-D0F1-B52C-C7AD-E9B2DBA475A8}"/>
              </a:ext>
            </a:extLst>
          </p:cNvPr>
          <p:cNvPicPr>
            <a:picLocks noChangeAspect="1"/>
          </p:cNvPicPr>
          <p:nvPr>
            <p:custDataLst>
              <p:tags r:id="rId1"/>
            </p:custDataLst>
          </p:nvPr>
        </p:nvPicPr>
        <p:blipFill>
          <a:blip r:embed="rId3"/>
          <a:stretch>
            <a:fillRect/>
          </a:stretch>
        </p:blipFill>
        <p:spPr>
          <a:xfrm>
            <a:off x="1199843" y="775559"/>
            <a:ext cx="6744313" cy="5306882"/>
          </a:xfrm>
          <a:prstGeom prst="rect">
            <a:avLst/>
          </a:prstGeom>
          <a:noFill/>
          <a:ln/>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fld id="{000F85C7-EC28-5C4D-9577-C5634B07539F}" type="slidenum">
              <a:rPr lang="en-US" smtClean="0"/>
              <a:pPr/>
              <a:t>24</a:t>
            </a:fld>
            <a:endParaRPr lang="en-US" dirty="0"/>
          </a:p>
        </p:txBody>
      </p:sp>
      <p:sp>
        <p:nvSpPr>
          <p:cNvPr id="5" name="Subtitle 4"/>
          <p:cNvSpPr>
            <a:spLocks noGrp="1"/>
          </p:cNvSpPr>
          <p:nvPr>
            <p:ph type="subTitle" idx="12"/>
          </p:nvPr>
        </p:nvSpPr>
        <p:spPr/>
        <p:txBody>
          <a:bodyPr/>
          <a:lstStyle/>
          <a:p>
            <a:r>
              <a:rPr lang="en-US" dirty="0"/>
              <a:t>Source: </a:t>
            </a:r>
            <a:r>
              <a:rPr lang="en-US" dirty="0">
                <a:ea typeface="MS PGothic" panose="020B0600070205080204" pitchFamily="34" charset="-128"/>
              </a:rPr>
              <a:t>Bloomberg Finance L.P. </a:t>
            </a:r>
            <a:r>
              <a:rPr lang="en-US" altLang="en-US" dirty="0">
                <a:ea typeface="MS PGothic" panose="020B0600070205080204" pitchFamily="34" charset="-128"/>
              </a:rPr>
              <a:t>and </a:t>
            </a:r>
            <a:r>
              <a:rPr lang="en-US" dirty="0"/>
              <a:t>Wells Fargo Economics</a:t>
            </a:r>
          </a:p>
        </p:txBody>
      </p:sp>
    </p:spTree>
    <p:extLst>
      <p:ext uri="{BB962C8B-B14F-4D97-AF65-F5344CB8AC3E}">
        <p14:creationId xmlns:p14="http://schemas.microsoft.com/office/powerpoint/2010/main" val="2614773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solidFill>
            <a:schemeClr val="accent1"/>
          </a:solidFill>
        </p:spPr>
        <p:txBody>
          <a:bodyPr/>
          <a:lstStyle/>
          <a:p>
            <a:r>
              <a:rPr lang="en-US" dirty="0"/>
              <a:t>Economists</a:t>
            </a:r>
          </a:p>
        </p:txBody>
      </p:sp>
      <p:graphicFrame>
        <p:nvGraphicFramePr>
          <p:cNvPr id="10" name="Content Placeholder 9"/>
          <p:cNvGraphicFramePr>
            <a:graphicFrameLocks noGrp="1"/>
          </p:cNvGraphicFramePr>
          <p:nvPr>
            <p:ph sz="half" idx="2"/>
            <p:custDataLst>
              <p:tags r:id="rId1"/>
            </p:custDataLst>
          </p:nvPr>
        </p:nvGraphicFramePr>
        <p:xfrm>
          <a:off x="106680" y="954646"/>
          <a:ext cx="4403725" cy="2743200"/>
        </p:xfrm>
        <a:graphic>
          <a:graphicData uri="http://schemas.openxmlformats.org/drawingml/2006/table">
            <a:tbl>
              <a:tblPr firstRow="1" bandRow="1">
                <a:tableStyleId>{5C22544A-7EE6-4342-B048-85BDC9FD1C3A}</a:tableStyleId>
              </a:tblPr>
              <a:tblGrid>
                <a:gridCol w="2202551">
                  <a:extLst>
                    <a:ext uri="{9D8B030D-6E8A-4147-A177-3AD203B41FA5}">
                      <a16:colId xmlns:a16="http://schemas.microsoft.com/office/drawing/2014/main" val="1799378117"/>
                    </a:ext>
                  </a:extLst>
                </a:gridCol>
                <a:gridCol w="2201174">
                  <a:extLst>
                    <a:ext uri="{9D8B030D-6E8A-4147-A177-3AD203B41FA5}">
                      <a16:colId xmlns:a16="http://schemas.microsoft.com/office/drawing/2014/main" val="251088789"/>
                    </a:ext>
                  </a:extLst>
                </a:gridCol>
              </a:tblGrid>
              <a:tr h="228600">
                <a:tc>
                  <a:txBody>
                    <a:bodyPr/>
                    <a:lstStyle/>
                    <a:p>
                      <a:r>
                        <a:rPr lang="en-US" sz="900" b="0" dirty="0">
                          <a:solidFill>
                            <a:schemeClr val="tx1"/>
                          </a:solidFill>
                        </a:rPr>
                        <a:t>Jay H. Bryson, Chief Economist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5"/>
                        </a:rPr>
                        <a:t>jay.bryson@wellsfargo.com</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516997"/>
                  </a:ext>
                </a:extLst>
              </a:tr>
              <a:tr h="228600">
                <a:tc>
                  <a:txBody>
                    <a:bodyPr/>
                    <a:lstStyle/>
                    <a:p>
                      <a:r>
                        <a:rPr lang="en-US" sz="900" b="0" dirty="0">
                          <a:solidFill>
                            <a:schemeClr val="tx1"/>
                          </a:solidFill>
                        </a:rPr>
                        <a:t>Sam Bullard,</a:t>
                      </a:r>
                      <a:r>
                        <a:rPr lang="en-US" sz="900" b="0" baseline="0" dirty="0">
                          <a:solidFill>
                            <a:schemeClr val="tx1"/>
                          </a:solidFill>
                        </a:rPr>
                        <a:t> Senior Economist</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6"/>
                        </a:rPr>
                        <a:t>sam.bullard@wellsfargo.com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7963723"/>
                  </a:ext>
                </a:extLst>
              </a:tr>
              <a:tr h="228600">
                <a:tc>
                  <a:txBody>
                    <a:bodyPr/>
                    <a:lstStyle/>
                    <a:p>
                      <a:r>
                        <a:rPr lang="en-US" sz="900" b="0" dirty="0">
                          <a:solidFill>
                            <a:schemeClr val="tx1"/>
                          </a:solidFill>
                        </a:rPr>
                        <a:t>Nick Bennenbroek, International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7"/>
                        </a:rPr>
                        <a:t>nicholas.bennenbroek@wellsfargo.com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6699850"/>
                  </a:ext>
                </a:extLst>
              </a:tr>
              <a:tr h="228600">
                <a:tc>
                  <a:txBody>
                    <a:bodyPr/>
                    <a:lstStyle/>
                    <a:p>
                      <a:r>
                        <a:rPr lang="en-US" sz="900" b="0" dirty="0">
                          <a:solidFill>
                            <a:schemeClr val="tx1"/>
                          </a:solidFill>
                        </a:rPr>
                        <a:t>Tim Quinlan, Senior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8"/>
                        </a:rPr>
                        <a:t>tim.quinlan@wellsfargo.com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68525585"/>
                  </a:ext>
                </a:extLst>
              </a:tr>
              <a:tr h="228600">
                <a:tc>
                  <a:txBody>
                    <a:bodyPr/>
                    <a:lstStyle/>
                    <a:p>
                      <a:r>
                        <a:rPr lang="en-US" sz="900" b="0" dirty="0">
                          <a:solidFill>
                            <a:schemeClr val="tx1"/>
                          </a:solidFill>
                        </a:rPr>
                        <a:t>Sarah House, Senior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9"/>
                        </a:rPr>
                        <a:t>sarah.house@wellsfargo.com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43713102"/>
                  </a:ext>
                </a:extLst>
              </a:tr>
              <a:tr h="228600">
                <a:tc>
                  <a:txBody>
                    <a:bodyPr/>
                    <a:lstStyle/>
                    <a:p>
                      <a:r>
                        <a:rPr lang="en-US" sz="900" b="0" dirty="0">
                          <a:solidFill>
                            <a:schemeClr val="tx1"/>
                          </a:solidFill>
                        </a:rPr>
                        <a:t>Azhar Iqbal, Econometrician</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0"/>
                        </a:rPr>
                        <a:t>azhar.Iqbal@wellsfargo.com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43241062"/>
                  </a:ext>
                </a:extLst>
              </a:tr>
              <a:tr h="228600">
                <a:tc>
                  <a:txBody>
                    <a:bodyPr/>
                    <a:lstStyle/>
                    <a:p>
                      <a:r>
                        <a:rPr lang="en-US" sz="900" b="0" dirty="0">
                          <a:solidFill>
                            <a:schemeClr val="tx1"/>
                          </a:solidFill>
                        </a:rPr>
                        <a:t>Charlie Dougherty, Senior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1"/>
                        </a:rPr>
                        <a:t>charles.dougherty@wellsfargo.com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17781774"/>
                  </a:ext>
                </a:extLst>
              </a:tr>
              <a:tr h="228600">
                <a:tc>
                  <a:txBody>
                    <a:bodyPr/>
                    <a:lstStyle/>
                    <a:p>
                      <a:r>
                        <a:rPr lang="en-US" sz="900" b="0" dirty="0">
                          <a:solidFill>
                            <a:schemeClr val="tx1"/>
                          </a:solidFill>
                        </a:rPr>
                        <a:t>Michael Pugliese, Senior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2"/>
                        </a:rPr>
                        <a:t>michael.d.pugliese@wellsfargo.com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4725938"/>
                  </a:ext>
                </a:extLst>
              </a:tr>
              <a:tr h="228600">
                <a:tc>
                  <a:txBody>
                    <a:bodyPr/>
                    <a:lstStyle/>
                    <a:p>
                      <a:r>
                        <a:rPr lang="en-US" sz="900" b="0" dirty="0">
                          <a:solidFill>
                            <a:schemeClr val="tx1"/>
                          </a:solidFill>
                        </a:rPr>
                        <a:t>Brendan McKenna,</a:t>
                      </a:r>
                      <a:r>
                        <a:rPr lang="en-US" sz="900" b="0" baseline="0" dirty="0">
                          <a:solidFill>
                            <a:schemeClr val="tx1"/>
                          </a:solidFill>
                        </a:rPr>
                        <a:t> International Economist </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3"/>
                        </a:rPr>
                        <a:t>brendan.mckenna@wellsfargo.com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74394731"/>
                  </a:ext>
                </a:extLst>
              </a:tr>
              <a:tr h="228600">
                <a:tc>
                  <a:txBody>
                    <a:bodyPr/>
                    <a:lstStyle/>
                    <a:p>
                      <a:r>
                        <a:rPr lang="en-US" sz="900" b="0" dirty="0">
                          <a:solidFill>
                            <a:schemeClr val="tx1"/>
                          </a:solidFill>
                        </a:rPr>
                        <a:t>Jackie Benson,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4"/>
                        </a:rPr>
                        <a:t>jackie.benson@wellsfargo.com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85942906"/>
                  </a:ext>
                </a:extLst>
              </a:tr>
              <a:tr h="228600">
                <a:tc>
                  <a:txBody>
                    <a:bodyPr/>
                    <a:lstStyle/>
                    <a:p>
                      <a:r>
                        <a:rPr lang="en-US" sz="900" b="0" dirty="0">
                          <a:solidFill>
                            <a:schemeClr val="tx1"/>
                          </a:solidFill>
                        </a:rPr>
                        <a:t>Shannon Seery </a:t>
                      </a:r>
                      <a:r>
                        <a:rPr lang="en-US" sz="900" b="0" dirty="0" err="1">
                          <a:solidFill>
                            <a:schemeClr val="tx1"/>
                          </a:solidFill>
                        </a:rPr>
                        <a:t>Grein</a:t>
                      </a:r>
                      <a:r>
                        <a:rPr lang="en-US" sz="900" b="0" dirty="0">
                          <a:solidFill>
                            <a:schemeClr val="tx1"/>
                          </a:solidFill>
                        </a:rPr>
                        <a:t>,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5"/>
                        </a:rPr>
                        <a:t>shannon.grein@wellsfargo.com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44827263"/>
                  </a:ext>
                </a:extLst>
              </a:tr>
              <a:tr h="228600">
                <a:tc>
                  <a:txBody>
                    <a:bodyPr/>
                    <a:lstStyle/>
                    <a:p>
                      <a:r>
                        <a:rPr lang="en-US" sz="900" b="0" dirty="0">
                          <a:solidFill>
                            <a:schemeClr val="tx1"/>
                          </a:solidFill>
                        </a:rPr>
                        <a:t>Nicole Cervi, Economist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6"/>
                        </a:rPr>
                        <a:t>nicole.cervi@wellsfargo.com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14720695"/>
                  </a:ext>
                </a:extLst>
              </a:tr>
            </a:tbl>
          </a:graphicData>
        </a:graphic>
      </p:graphicFrame>
      <p:sp>
        <p:nvSpPr>
          <p:cNvPr id="5" name="Text Placeholder 4"/>
          <p:cNvSpPr>
            <a:spLocks noGrp="1"/>
          </p:cNvSpPr>
          <p:nvPr>
            <p:ph type="body" sz="quarter" idx="3"/>
          </p:nvPr>
        </p:nvSpPr>
        <p:spPr>
          <a:solidFill>
            <a:schemeClr val="accent1"/>
          </a:solidFill>
        </p:spPr>
        <p:txBody>
          <a:bodyPr/>
          <a:lstStyle/>
          <a:p>
            <a:r>
              <a:rPr lang="en-US" dirty="0"/>
              <a:t>Analysts</a:t>
            </a:r>
          </a:p>
        </p:txBody>
      </p:sp>
      <p:sp>
        <p:nvSpPr>
          <p:cNvPr id="6" name="Title 5"/>
          <p:cNvSpPr>
            <a:spLocks noGrp="1"/>
          </p:cNvSpPr>
          <p:nvPr>
            <p:ph type="title"/>
          </p:nvPr>
        </p:nvSpPr>
        <p:spPr>
          <a:xfrm>
            <a:off x="91439" y="123825"/>
            <a:ext cx="8952807" cy="347230"/>
          </a:xfrm>
        </p:spPr>
        <p:txBody>
          <a:bodyPr/>
          <a:lstStyle/>
          <a:p>
            <a:r>
              <a:rPr lang="en-US" dirty="0">
                <a:solidFill>
                  <a:schemeClr val="accent1"/>
                </a:solidFill>
              </a:rPr>
              <a:t>Wells Fargo Economics Group</a:t>
            </a:r>
          </a:p>
        </p:txBody>
      </p:sp>
      <p:sp>
        <p:nvSpPr>
          <p:cNvPr id="8" name="Text Placeholder 7"/>
          <p:cNvSpPr>
            <a:spLocks noGrp="1"/>
          </p:cNvSpPr>
          <p:nvPr>
            <p:ph type="body" sz="quarter" idx="12"/>
          </p:nvPr>
        </p:nvSpPr>
        <p:spPr>
          <a:xfrm>
            <a:off x="4648200" y="2200310"/>
            <a:ext cx="4404360" cy="274320"/>
          </a:xfrm>
          <a:solidFill>
            <a:schemeClr val="accent1"/>
          </a:solidFill>
        </p:spPr>
        <p:txBody>
          <a:bodyPr/>
          <a:lstStyle/>
          <a:p>
            <a:r>
              <a:rPr lang="en-US" dirty="0"/>
              <a:t>Assistants</a:t>
            </a:r>
          </a:p>
        </p:txBody>
      </p:sp>
      <p:sp>
        <p:nvSpPr>
          <p:cNvPr id="9" name="Content Placeholder 8"/>
          <p:cNvSpPr>
            <a:spLocks noGrp="1"/>
          </p:cNvSpPr>
          <p:nvPr>
            <p:ph sz="half" idx="13"/>
          </p:nvPr>
        </p:nvSpPr>
        <p:spPr>
          <a:xfrm>
            <a:off x="91439" y="3632673"/>
            <a:ext cx="8945881" cy="3194303"/>
          </a:xfrm>
        </p:spPr>
        <p:txBody>
          <a:bodyPr lIns="0" tIns="0" rIns="0" bIns="0" anchor="ctr">
            <a:noAutofit/>
          </a:bodyPr>
          <a:lstStyle/>
          <a:p>
            <a:pPr marL="0" indent="0">
              <a:buNone/>
            </a:pPr>
            <a:r>
              <a:rPr lang="en-US" sz="800" dirty="0"/>
              <a:t>This report is produced by the Economics Group of Wells Fargo Bank, N.A. (“WFBNA”). This report is not a product of Wells Fargo Global Research and the information contained in this report is not financial research. This report should not be copied, distributed, published or reproduced, in whole or in part. WFBNA distributes this report directly and through affiliates including, but not limited to, Wells Fargo Securities, LLC, Wells Fargo &amp; Company, Wells Fargo Clearing Services, LLC, Wells Fargo Securities International Limited, Wells Fargo Securities Europe S.A., and Wells Fargo Securities Canada, Ltd. Wells Fargo Securities, LLC is registered with the Commodity Futures Trading Commission as a futures commission merchant and is a member in good standing of the National Futures Association. WFBNA is registered with the Commodity Futures Trading Commission as a swap dealer and is a member in good standing of the National Futures Association. Wells Fargo Securities, LLC and WFBNA are generally engaged in the trading of futures and derivative products, any of which may be discussed within this report.</a:t>
            </a:r>
            <a:br>
              <a:rPr lang="en-US" sz="800" dirty="0"/>
            </a:br>
            <a:br>
              <a:rPr lang="en-US" sz="800" dirty="0"/>
            </a:br>
            <a:r>
              <a:rPr lang="en-US" sz="800" dirty="0"/>
              <a:t>This publication has been prepared for informational purposes only and is not intended as a recommendation, offer or solicitation with respect to the purchase or sale of any security or other financial product, nor does it constitute professional advice. The information in this report has been obtained or derived from sources believed by WFBNA to be reliable, but has not been independently verified by WFBNA, may not be current, and WFBNA has no obligation to provide any updates or changes. All price references and market forecasts are as of the date of the report or such earlier date as may be indicated for a particular price or forecast. The views and opinions expressed in this report are those of its named author(s) or, where no author is indicated, the Economics Group; such views and opinions are not necessarily those of WFBNA and may differ from the views and opinions of other departments or divisions of WFBNA and its affiliates. WFBNA is not providing any financial, economic, legal, accounting, or tax advice or recommendations in this report, neither WFBNA nor any of its affiliates makes any representation or warranty, express or implied, as to the accuracy or completeness of the statements or any information contained in this report, and any liability therefore (including in respect of direct, indirect or consequential loss or damage) is expressly disclaimed. WFBNA is a separate legal entity and distinct from affiliated banks, and is a wholly-owned subsidiary of Wells Fargo &amp; Company. © 2024 Wells Fargo Bank, N.A.</a:t>
            </a:r>
          </a:p>
          <a:p>
            <a:pPr marL="0" indent="0">
              <a:buNone/>
            </a:pPr>
            <a:r>
              <a:rPr lang="en-US" sz="800" b="1" dirty="0"/>
              <a:t>Important Information for Non-U.S. Recipients</a:t>
            </a:r>
            <a:br>
              <a:rPr lang="en-US" sz="800" dirty="0"/>
            </a:br>
            <a:r>
              <a:rPr lang="en-US" sz="800" dirty="0"/>
              <a:t>For recipients in the United Kingdom, this report is distributed by Wells Fargo Securities International Limited ("WFSIL"). WFSIL is a U.K. incorporated investment firm authorized and regulated by the Financial Conduct Authority (“FCA”). For the purposes of Section 21 of the UK Financial Services and Markets Act 2000 (the “Act”), the content of this report has been approved by WFSIL, an authorized person under the Act. WFSIL does not deal with retail clients as defined in the Directive 2014/65/EU (“MiFID2”). The FCA rules made under the Act for the protection of retail clients will therefore not apply, nor will the Financial Services Compensation Scheme be available. For recipients in the EFTA, this report is distributed by WFSIL. For recipients in the EU, it is distributed by Wells Fargo Securities Europe S.A. (“WFSE”). WFSE is a French incorporated investment firm authorized and regulated by the </a:t>
            </a:r>
            <a:r>
              <a:rPr lang="en-US" sz="800" dirty="0" err="1"/>
              <a:t>Autorité</a:t>
            </a:r>
            <a:r>
              <a:rPr lang="en-US" sz="800" dirty="0"/>
              <a:t> de </a:t>
            </a:r>
            <a:r>
              <a:rPr lang="en-US" sz="800" dirty="0" err="1"/>
              <a:t>contrôle</a:t>
            </a:r>
            <a:r>
              <a:rPr lang="en-US" sz="800" dirty="0"/>
              <a:t> </a:t>
            </a:r>
            <a:r>
              <a:rPr lang="en-US" sz="800" dirty="0" err="1"/>
              <a:t>prudentiel</a:t>
            </a:r>
            <a:r>
              <a:rPr lang="en-US" sz="800" dirty="0"/>
              <a:t> et de </a:t>
            </a:r>
            <a:r>
              <a:rPr lang="en-US" sz="800" dirty="0" err="1"/>
              <a:t>résolution</a:t>
            </a:r>
            <a:r>
              <a:rPr lang="en-US" sz="800" dirty="0"/>
              <a:t> and the </a:t>
            </a:r>
            <a:r>
              <a:rPr lang="en-US" sz="800" dirty="0" err="1"/>
              <a:t>Autorité</a:t>
            </a:r>
            <a:r>
              <a:rPr lang="en-US" sz="800" dirty="0"/>
              <a:t> des </a:t>
            </a:r>
            <a:r>
              <a:rPr lang="en-US" sz="800" dirty="0" err="1"/>
              <a:t>marchés</a:t>
            </a:r>
            <a:r>
              <a:rPr lang="en-US" sz="800" dirty="0"/>
              <a:t> financiers. WFSE does not deal with retail clients as defined in MiFID2. This report is not intended for, and should not be relied upon by, retail clients.</a:t>
            </a:r>
          </a:p>
          <a:p>
            <a:pPr marL="0" indent="0">
              <a:buNone/>
            </a:pPr>
            <a:r>
              <a:rPr lang="en-US" altLang="en-US" sz="900" dirty="0">
                <a:latin typeface="+mn-lt"/>
              </a:rPr>
              <a:t>SECURITIES: NOT FDIC-INSURED/NOT BANK-GUARANTEED/MAY LOSE VALUE</a:t>
            </a:r>
          </a:p>
        </p:txBody>
      </p:sp>
      <p:graphicFrame>
        <p:nvGraphicFramePr>
          <p:cNvPr id="12" name="Content Placeholder 9"/>
          <p:cNvGraphicFramePr>
            <a:graphicFrameLocks noGrp="1"/>
          </p:cNvGraphicFramePr>
          <p:nvPr>
            <p:ph sz="half" idx="11"/>
            <p:custDataLst>
              <p:tags r:id="rId2"/>
            </p:custDataLst>
          </p:nvPr>
        </p:nvGraphicFramePr>
        <p:xfrm>
          <a:off x="4648200" y="2570191"/>
          <a:ext cx="4389120" cy="22860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799378117"/>
                    </a:ext>
                  </a:extLst>
                </a:gridCol>
                <a:gridCol w="1950720">
                  <a:extLst>
                    <a:ext uri="{9D8B030D-6E8A-4147-A177-3AD203B41FA5}">
                      <a16:colId xmlns:a16="http://schemas.microsoft.com/office/drawing/2014/main" val="251088789"/>
                    </a:ext>
                  </a:extLst>
                </a:gridCol>
              </a:tblGrid>
              <a:tr h="228600">
                <a:tc>
                  <a:txBody>
                    <a:bodyPr/>
                    <a:lstStyle/>
                    <a:p>
                      <a:r>
                        <a:rPr lang="en-US" sz="900" b="0" dirty="0">
                          <a:solidFill>
                            <a:schemeClr val="tx1"/>
                          </a:solidFill>
                        </a:rPr>
                        <a:t>Coren Burton, Administrative Assistant</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7"/>
                        </a:rPr>
                        <a:t>coren.burton@wellsfargo.com</a:t>
                      </a:r>
                      <a:endParaRPr lang="en-US" sz="900" b="0" dirty="0">
                        <a:solidFill>
                          <a:schemeClr val="tx1"/>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515516997"/>
                  </a:ext>
                </a:extLst>
              </a:tr>
            </a:tbl>
          </a:graphicData>
        </a:graphic>
      </p:graphicFrame>
      <p:graphicFrame>
        <p:nvGraphicFramePr>
          <p:cNvPr id="13" name="Content Placeholder 9"/>
          <p:cNvGraphicFramePr>
            <a:graphicFrameLocks/>
          </p:cNvGraphicFramePr>
          <p:nvPr>
            <p:custDataLst>
              <p:tags r:id="rId3"/>
            </p:custDataLst>
          </p:nvPr>
        </p:nvGraphicFramePr>
        <p:xfrm>
          <a:off x="4648200" y="976433"/>
          <a:ext cx="4389120" cy="1147825"/>
        </p:xfrm>
        <a:graphic>
          <a:graphicData uri="http://schemas.openxmlformats.org/drawingml/2006/table">
            <a:tbl>
              <a:tblPr firstRow="1" bandRow="1">
                <a:tableStyleId>{5C22544A-7EE6-4342-B048-85BDC9FD1C3A}</a:tableStyleId>
              </a:tblPr>
              <a:tblGrid>
                <a:gridCol w="2041525">
                  <a:extLst>
                    <a:ext uri="{9D8B030D-6E8A-4147-A177-3AD203B41FA5}">
                      <a16:colId xmlns:a16="http://schemas.microsoft.com/office/drawing/2014/main" val="1799378117"/>
                    </a:ext>
                  </a:extLst>
                </a:gridCol>
                <a:gridCol w="2347595">
                  <a:extLst>
                    <a:ext uri="{9D8B030D-6E8A-4147-A177-3AD203B41FA5}">
                      <a16:colId xmlns:a16="http://schemas.microsoft.com/office/drawing/2014/main" val="251088789"/>
                    </a:ext>
                  </a:extLst>
                </a:gridCol>
              </a:tblGrid>
              <a:tr h="229565">
                <a:tc>
                  <a:txBody>
                    <a:bodyPr/>
                    <a:lstStyle/>
                    <a:p>
                      <a:r>
                        <a:rPr lang="en-US" sz="900" b="0" dirty="0">
                          <a:solidFill>
                            <a:schemeClr val="tx1"/>
                          </a:solidFill>
                        </a:rPr>
                        <a:t>Patrick Barley, Economic Analyst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8"/>
                        </a:rPr>
                        <a:t>patrick.barley@wellsfargo.com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27963723"/>
                  </a:ext>
                </a:extLst>
              </a:tr>
              <a:tr h="229565">
                <a:tc>
                  <a:txBody>
                    <a:bodyPr/>
                    <a:lstStyle/>
                    <a:p>
                      <a:r>
                        <a:rPr lang="en-US" sz="900" b="0" dirty="0">
                          <a:solidFill>
                            <a:schemeClr val="tx1"/>
                          </a:solidFill>
                        </a:rPr>
                        <a:t>Jeremiah Kohl, Economic Analyst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19"/>
                        </a:rPr>
                        <a:t>jeremiah.j.kohl@wellsfargo.com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36699850"/>
                  </a:ext>
                </a:extLst>
              </a:tr>
              <a:tr h="229565">
                <a:tc>
                  <a:txBody>
                    <a:bodyPr/>
                    <a:lstStyle/>
                    <a:p>
                      <a:r>
                        <a:rPr lang="en-US" sz="900" b="0" dirty="0">
                          <a:solidFill>
                            <a:schemeClr val="tx1"/>
                          </a:solidFill>
                        </a:rPr>
                        <a:t>Delaney Conner, Economic Analyst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20"/>
                        </a:rPr>
                        <a:t>delaney.conner@wellsfargo.com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257397991"/>
                  </a:ext>
                </a:extLst>
              </a:tr>
              <a:tr h="229565">
                <a:tc>
                  <a:txBody>
                    <a:bodyPr/>
                    <a:lstStyle/>
                    <a:p>
                      <a:r>
                        <a:rPr lang="en-US" sz="900" b="0" dirty="0">
                          <a:solidFill>
                            <a:schemeClr val="tx1"/>
                          </a:solidFill>
                        </a:rPr>
                        <a:t>Anna Stein, Economic Analyst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21"/>
                        </a:rPr>
                        <a:t>anna.h.stein@wellsfargo.com</a:t>
                      </a:r>
                      <a:endParaRPr lang="en-US" sz="900" b="0" dirty="0">
                        <a:solidFill>
                          <a:schemeClr val="tx1"/>
                        </a:solidFill>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45020859"/>
                  </a:ext>
                </a:extLst>
              </a:tr>
              <a:tr h="229565">
                <a:tc>
                  <a:txBody>
                    <a:bodyPr/>
                    <a:lstStyle/>
                    <a:p>
                      <a:r>
                        <a:rPr lang="en-US" sz="900" b="0" dirty="0">
                          <a:solidFill>
                            <a:schemeClr val="tx1"/>
                          </a:solidFill>
                        </a:rPr>
                        <a:t>Aubrey George, Economic Analyst</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r>
                        <a:rPr lang="en-US" sz="900" b="0" dirty="0">
                          <a:solidFill>
                            <a:schemeClr val="tx1"/>
                          </a:solidFill>
                          <a:hlinkClick r:id="rId22"/>
                        </a:rPr>
                        <a:t>aubrey.b.george@wellsfargo.com</a:t>
                      </a:r>
                      <a:r>
                        <a:rPr lang="en-US" sz="900" b="0" dirty="0">
                          <a:solidFill>
                            <a:schemeClr val="tx1"/>
                          </a:solidFill>
                        </a:rPr>
                        <a:t> </a:t>
                      </a: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36039992"/>
                  </a:ext>
                </a:extLst>
              </a:tr>
            </a:tbl>
          </a:graphicData>
        </a:graphic>
      </p:graphicFrame>
    </p:spTree>
    <p:extLst>
      <p:ext uri="{BB962C8B-B14F-4D97-AF65-F5344CB8AC3E}">
        <p14:creationId xmlns:p14="http://schemas.microsoft.com/office/powerpoint/2010/main" val="228968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Unemployment</a:t>
            </a:r>
          </a:p>
        </p:txBody>
      </p:sp>
      <p:pic>
        <p:nvPicPr>
          <p:cNvPr id="6" name="Picture 5">
            <a:extLst>
              <a:ext uri="{FF2B5EF4-FFF2-40B4-BE49-F238E27FC236}">
                <a16:creationId xmlns:a16="http://schemas.microsoft.com/office/drawing/2014/main" id="{C7383F28-D655-D924-1FB3-9764924E91A9}"/>
              </a:ext>
            </a:extLst>
          </p:cNvPr>
          <p:cNvPicPr>
            <a:picLocks noChangeAspect="1"/>
          </p:cNvPicPr>
          <p:nvPr>
            <p:custDataLst>
              <p:tags r:id="rId1"/>
            </p:custDataLst>
          </p:nvPr>
        </p:nvPicPr>
        <p:blipFill>
          <a:blip r:embed="rId4"/>
          <a:stretch>
            <a:fillRect/>
          </a:stretch>
        </p:blipFill>
        <p:spPr>
          <a:xfrm>
            <a:off x="2307676" y="961144"/>
            <a:ext cx="6418245" cy="4927773"/>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3</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U.S. Department of Labor </a:t>
            </a:r>
            <a:r>
              <a:rPr lang="en-US" sz="1000" dirty="0"/>
              <a:t>and Wells Fargo Economics</a:t>
            </a:r>
          </a:p>
        </p:txBody>
      </p:sp>
      <p:graphicFrame>
        <p:nvGraphicFramePr>
          <p:cNvPr id="3" name="Content Placeholder 6">
            <a:extLst>
              <a:ext uri="{FF2B5EF4-FFF2-40B4-BE49-F238E27FC236}">
                <a16:creationId xmlns:a16="http://schemas.microsoft.com/office/drawing/2014/main" id="{DADC334D-5E8A-8E80-CBDE-6015ADB9C00E}"/>
              </a:ext>
            </a:extLst>
          </p:cNvPr>
          <p:cNvGraphicFramePr>
            <a:graphicFrameLocks/>
          </p:cNvGraphicFramePr>
          <p:nvPr>
            <p:custDataLst>
              <p:tags r:id="rId2"/>
            </p:custDataLst>
            <p:extLst>
              <p:ext uri="{D42A27DB-BD31-4B8C-83A1-F6EECF244321}">
                <p14:modId xmlns:p14="http://schemas.microsoft.com/office/powerpoint/2010/main" val="4230834584"/>
              </p:ext>
            </p:extLst>
          </p:nvPr>
        </p:nvGraphicFramePr>
        <p:xfrm>
          <a:off x="236938" y="914400"/>
          <a:ext cx="1828800" cy="2019300"/>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394984">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The low unemployment rate shows the labor market generally remains tight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2654913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NFIB</a:t>
            </a:r>
            <a:endParaRPr lang="en-US" sz="2400" dirty="0"/>
          </a:p>
        </p:txBody>
      </p:sp>
      <p:pic>
        <p:nvPicPr>
          <p:cNvPr id="3" name="Picture 2">
            <a:extLst>
              <a:ext uri="{FF2B5EF4-FFF2-40B4-BE49-F238E27FC236}">
                <a16:creationId xmlns:a16="http://schemas.microsoft.com/office/drawing/2014/main" id="{EA9B76EC-53B5-1AB6-44FA-DF49A3641947}"/>
              </a:ext>
            </a:extLst>
          </p:cNvPr>
          <p:cNvPicPr>
            <a:picLocks noChangeAspect="1"/>
          </p:cNvPicPr>
          <p:nvPr>
            <p:custDataLst>
              <p:tags r:id="rId1"/>
            </p:custDataLst>
          </p:nvPr>
        </p:nvPicPr>
        <p:blipFill>
          <a:blip r:embed="rId4"/>
          <a:stretch>
            <a:fillRect/>
          </a:stretch>
        </p:blipFill>
        <p:spPr>
          <a:xfrm>
            <a:off x="2329798" y="969991"/>
            <a:ext cx="6405539" cy="491801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4</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NFIB </a:t>
            </a:r>
            <a:r>
              <a:rPr lang="en-US" sz="1000" dirty="0"/>
              <a:t>and Wells Fargo Economics</a:t>
            </a:r>
          </a:p>
        </p:txBody>
      </p:sp>
      <p:graphicFrame>
        <p:nvGraphicFramePr>
          <p:cNvPr id="6" name="Content Placeholder 6">
            <a:extLst>
              <a:ext uri="{FF2B5EF4-FFF2-40B4-BE49-F238E27FC236}">
                <a16:creationId xmlns:a16="http://schemas.microsoft.com/office/drawing/2014/main" id="{A92FBBBD-630C-E1DE-E580-0F3D88B0F318}"/>
              </a:ext>
            </a:extLst>
          </p:cNvPr>
          <p:cNvGraphicFramePr>
            <a:graphicFrameLocks/>
          </p:cNvGraphicFramePr>
          <p:nvPr>
            <p:custDataLst>
              <p:tags r:id="rId2"/>
            </p:custDataLst>
          </p:nvPr>
        </p:nvGraphicFramePr>
        <p:xfrm>
          <a:off x="236939" y="914400"/>
          <a:ext cx="1828800" cy="1775460"/>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495797">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Survey evidence suggests that employment should remain resilient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689677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Employment Cost Index</a:t>
            </a:r>
          </a:p>
        </p:txBody>
      </p:sp>
      <p:pic>
        <p:nvPicPr>
          <p:cNvPr id="7" name="Picture 6">
            <a:extLst>
              <a:ext uri="{FF2B5EF4-FFF2-40B4-BE49-F238E27FC236}">
                <a16:creationId xmlns:a16="http://schemas.microsoft.com/office/drawing/2014/main" id="{D7B01C8A-064A-1BD0-7D71-6D1346DE4542}"/>
              </a:ext>
            </a:extLst>
          </p:cNvPr>
          <p:cNvPicPr>
            <a:picLocks noChangeAspect="1"/>
          </p:cNvPicPr>
          <p:nvPr>
            <p:custDataLst>
              <p:tags r:id="rId1"/>
            </p:custDataLst>
          </p:nvPr>
        </p:nvPicPr>
        <p:blipFill>
          <a:blip r:embed="rId4"/>
          <a:stretch>
            <a:fillRect/>
          </a:stretch>
        </p:blipFill>
        <p:spPr>
          <a:xfrm>
            <a:off x="2307676" y="960120"/>
            <a:ext cx="6418245" cy="4917806"/>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5</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U.S. Department of Labor </a:t>
            </a:r>
            <a:r>
              <a:rPr lang="en-US" sz="1000" dirty="0"/>
              <a:t>and Wells Fargo Economics</a:t>
            </a:r>
          </a:p>
        </p:txBody>
      </p:sp>
      <p:graphicFrame>
        <p:nvGraphicFramePr>
          <p:cNvPr id="6" name="Content Placeholder 6">
            <a:extLst>
              <a:ext uri="{FF2B5EF4-FFF2-40B4-BE49-F238E27FC236}">
                <a16:creationId xmlns:a16="http://schemas.microsoft.com/office/drawing/2014/main" id="{A92FBBBD-630C-E1DE-E580-0F3D88B0F318}"/>
              </a:ext>
            </a:extLst>
          </p:cNvPr>
          <p:cNvGraphicFramePr>
            <a:graphicFrameLocks/>
          </p:cNvGraphicFramePr>
          <p:nvPr>
            <p:custDataLst>
              <p:tags r:id="rId2"/>
            </p:custDataLst>
            <p:extLst>
              <p:ext uri="{D42A27DB-BD31-4B8C-83A1-F6EECF244321}">
                <p14:modId xmlns:p14="http://schemas.microsoft.com/office/powerpoint/2010/main" val="2090320601"/>
              </p:ext>
            </p:extLst>
          </p:nvPr>
        </p:nvGraphicFramePr>
        <p:xfrm>
          <a:off x="236939" y="914400"/>
          <a:ext cx="1828800" cy="2019300"/>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495797">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The Employment Cost Index indicates that wage inflation continues to recede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390693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Real PCE vs. Real Disposable Income</a:t>
            </a:r>
          </a:p>
        </p:txBody>
      </p:sp>
      <p:pic>
        <p:nvPicPr>
          <p:cNvPr id="7" name="Picture 6">
            <a:extLst>
              <a:ext uri="{FF2B5EF4-FFF2-40B4-BE49-F238E27FC236}">
                <a16:creationId xmlns:a16="http://schemas.microsoft.com/office/drawing/2014/main" id="{19D41A9C-1EA1-BA52-DA1E-29D2D072B095}"/>
              </a:ext>
            </a:extLst>
          </p:cNvPr>
          <p:cNvPicPr>
            <a:picLocks noChangeAspect="1"/>
          </p:cNvPicPr>
          <p:nvPr>
            <p:custDataLst>
              <p:tags r:id="rId1"/>
            </p:custDataLst>
          </p:nvPr>
        </p:nvPicPr>
        <p:blipFill>
          <a:blip r:embed="rId4"/>
          <a:stretch>
            <a:fillRect/>
          </a:stretch>
        </p:blipFill>
        <p:spPr>
          <a:xfrm>
            <a:off x="2307676" y="960120"/>
            <a:ext cx="6418245" cy="4927773"/>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6</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U.S. Department of </a:t>
            </a:r>
            <a:r>
              <a:rPr lang="en-US" altLang="en-US" dirty="0">
                <a:ea typeface="MS PGothic" panose="020B0600070205080204" pitchFamily="34" charset="-128"/>
              </a:rPr>
              <a:t>Commerce</a:t>
            </a:r>
            <a:r>
              <a:rPr lang="en-US" altLang="en-US" sz="1000" dirty="0">
                <a:ea typeface="MS PGothic" panose="020B0600070205080204" pitchFamily="34" charset="-128"/>
              </a:rPr>
              <a:t> </a:t>
            </a:r>
            <a:r>
              <a:rPr lang="en-US" sz="1000" dirty="0"/>
              <a:t>and Wells Fargo Economics</a:t>
            </a:r>
          </a:p>
        </p:txBody>
      </p:sp>
      <p:graphicFrame>
        <p:nvGraphicFramePr>
          <p:cNvPr id="6" name="Content Placeholder 6">
            <a:extLst>
              <a:ext uri="{FF2B5EF4-FFF2-40B4-BE49-F238E27FC236}">
                <a16:creationId xmlns:a16="http://schemas.microsoft.com/office/drawing/2014/main" id="{A92FBBBD-630C-E1DE-E580-0F3D88B0F318}"/>
              </a:ext>
            </a:extLst>
          </p:cNvPr>
          <p:cNvGraphicFramePr>
            <a:graphicFrameLocks/>
          </p:cNvGraphicFramePr>
          <p:nvPr>
            <p:custDataLst>
              <p:tags r:id="rId2"/>
            </p:custDataLst>
          </p:nvPr>
        </p:nvGraphicFramePr>
        <p:xfrm>
          <a:off x="236939" y="914400"/>
          <a:ext cx="1828800" cy="1775460"/>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495797">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Real disposable income is growing faster than real spending at present</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120074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Household Liabilities</a:t>
            </a:r>
            <a:endParaRPr lang="en-US" sz="2400" dirty="0"/>
          </a:p>
        </p:txBody>
      </p:sp>
      <p:pic>
        <p:nvPicPr>
          <p:cNvPr id="7" name="Picture 6">
            <a:extLst>
              <a:ext uri="{FF2B5EF4-FFF2-40B4-BE49-F238E27FC236}">
                <a16:creationId xmlns:a16="http://schemas.microsoft.com/office/drawing/2014/main" id="{C08DBF5D-35FA-45B9-9B68-53091D5F258C}"/>
              </a:ext>
            </a:extLst>
          </p:cNvPr>
          <p:cNvPicPr>
            <a:picLocks noChangeAspect="1"/>
          </p:cNvPicPr>
          <p:nvPr>
            <p:custDataLst>
              <p:tags r:id="rId1"/>
            </p:custDataLst>
          </p:nvPr>
        </p:nvPicPr>
        <p:blipFill>
          <a:blip r:embed="rId4"/>
          <a:stretch>
            <a:fillRect/>
          </a:stretch>
        </p:blipFill>
        <p:spPr>
          <a:xfrm>
            <a:off x="2329798" y="969991"/>
            <a:ext cx="6405539" cy="491801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7</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Federal Reserve Board </a:t>
            </a:r>
            <a:r>
              <a:rPr lang="en-US" sz="1000" dirty="0"/>
              <a:t>and Wells Fargo Economics</a:t>
            </a:r>
          </a:p>
        </p:txBody>
      </p:sp>
      <p:graphicFrame>
        <p:nvGraphicFramePr>
          <p:cNvPr id="6" name="Content Placeholder 6">
            <a:extLst>
              <a:ext uri="{FF2B5EF4-FFF2-40B4-BE49-F238E27FC236}">
                <a16:creationId xmlns:a16="http://schemas.microsoft.com/office/drawing/2014/main" id="{A92FBBBD-630C-E1DE-E580-0F3D88B0F318}"/>
              </a:ext>
            </a:extLst>
          </p:cNvPr>
          <p:cNvGraphicFramePr>
            <a:graphicFrameLocks/>
          </p:cNvGraphicFramePr>
          <p:nvPr>
            <p:custDataLst>
              <p:tags r:id="rId2"/>
            </p:custDataLst>
          </p:nvPr>
        </p:nvGraphicFramePr>
        <p:xfrm>
          <a:off x="236939" y="914400"/>
          <a:ext cx="1828800" cy="1531620"/>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495797">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The household</a:t>
                      </a:r>
                      <a:r>
                        <a:rPr lang="en-US" sz="1600" baseline="0" dirty="0">
                          <a:solidFill>
                            <a:schemeClr val="tx1"/>
                          </a:solidFill>
                        </a:rPr>
                        <a:t> sector de-levered significantly over the past decade</a:t>
                      </a:r>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896679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Household Financial Obligations Ratio</a:t>
            </a:r>
            <a:endParaRPr lang="en-US" sz="2400" dirty="0"/>
          </a:p>
        </p:txBody>
      </p:sp>
      <p:pic>
        <p:nvPicPr>
          <p:cNvPr id="8" name="Picture 7">
            <a:extLst>
              <a:ext uri="{FF2B5EF4-FFF2-40B4-BE49-F238E27FC236}">
                <a16:creationId xmlns:a16="http://schemas.microsoft.com/office/drawing/2014/main" id="{FE99B12B-1DB2-FF4F-EE63-D69C361A2BF3}"/>
              </a:ext>
            </a:extLst>
          </p:cNvPr>
          <p:cNvPicPr>
            <a:picLocks noChangeAspect="1"/>
          </p:cNvPicPr>
          <p:nvPr>
            <p:custDataLst>
              <p:tags r:id="rId1"/>
            </p:custDataLst>
          </p:nvPr>
        </p:nvPicPr>
        <p:blipFill>
          <a:blip r:embed="rId4"/>
          <a:stretch>
            <a:fillRect/>
          </a:stretch>
        </p:blipFill>
        <p:spPr>
          <a:xfrm>
            <a:off x="2329798" y="969991"/>
            <a:ext cx="6405539" cy="4918017"/>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8</a:t>
            </a:fld>
            <a:endParaRPr lang="en-US" dirty="0"/>
          </a:p>
        </p:txBody>
      </p:sp>
      <p:sp>
        <p:nvSpPr>
          <p:cNvPr id="5" name="Subtitle 4"/>
          <p:cNvSpPr>
            <a:spLocks noGrp="1"/>
          </p:cNvSpPr>
          <p:nvPr>
            <p:ph type="subTitle" idx="12"/>
          </p:nvPr>
        </p:nvSpPr>
        <p:spPr/>
        <p:txBody>
          <a:bodyPr/>
          <a:lstStyle/>
          <a:p>
            <a:r>
              <a:rPr lang="en-US" sz="1000" dirty="0"/>
              <a:t>Source: </a:t>
            </a:r>
            <a:r>
              <a:rPr lang="en-US" altLang="en-US" sz="1000" dirty="0">
                <a:ea typeface="MS PGothic" panose="020B0600070205080204" pitchFamily="34" charset="-128"/>
              </a:rPr>
              <a:t>Federal Reserve Board </a:t>
            </a:r>
            <a:r>
              <a:rPr lang="en-US" sz="1000" dirty="0"/>
              <a:t>and Wells Fargo Economics</a:t>
            </a:r>
          </a:p>
        </p:txBody>
      </p:sp>
      <p:graphicFrame>
        <p:nvGraphicFramePr>
          <p:cNvPr id="6" name="Content Placeholder 6">
            <a:extLst>
              <a:ext uri="{FF2B5EF4-FFF2-40B4-BE49-F238E27FC236}">
                <a16:creationId xmlns:a16="http://schemas.microsoft.com/office/drawing/2014/main" id="{A92FBBBD-630C-E1DE-E580-0F3D88B0F318}"/>
              </a:ext>
            </a:extLst>
          </p:cNvPr>
          <p:cNvGraphicFramePr>
            <a:graphicFrameLocks/>
          </p:cNvGraphicFramePr>
          <p:nvPr>
            <p:custDataLst>
              <p:tags r:id="rId2"/>
            </p:custDataLst>
            <p:extLst>
              <p:ext uri="{D42A27DB-BD31-4B8C-83A1-F6EECF244321}">
                <p14:modId xmlns:p14="http://schemas.microsoft.com/office/powerpoint/2010/main" val="141316453"/>
              </p:ext>
            </p:extLst>
          </p:nvPr>
        </p:nvGraphicFramePr>
        <p:xfrm>
          <a:off x="236939" y="914400"/>
          <a:ext cx="1828800" cy="1495797"/>
        </p:xfrm>
        <a:graphic>
          <a:graphicData uri="http://schemas.openxmlformats.org/drawingml/2006/table">
            <a:tbl>
              <a:tblPr firstRow="1" bandRow="1"/>
              <a:tblGrid>
                <a:gridCol w="1828800">
                  <a:extLst>
                    <a:ext uri="{9D8B030D-6E8A-4147-A177-3AD203B41FA5}">
                      <a16:colId xmlns:a16="http://schemas.microsoft.com/office/drawing/2014/main" val="1977018018"/>
                    </a:ext>
                  </a:extLst>
                </a:gridCol>
              </a:tblGrid>
              <a:tr h="1495797">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The financial obligations ratio remains low</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67087" marR="67087" marT="34290" marB="342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1188149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CPI</a:t>
            </a:r>
            <a:endParaRPr lang="en-US" dirty="0"/>
          </a:p>
        </p:txBody>
      </p:sp>
      <p:pic>
        <p:nvPicPr>
          <p:cNvPr id="9" name="Picture 8">
            <a:extLst>
              <a:ext uri="{FF2B5EF4-FFF2-40B4-BE49-F238E27FC236}">
                <a16:creationId xmlns:a16="http://schemas.microsoft.com/office/drawing/2014/main" id="{4AA333AF-090B-09D1-42AE-0C419C087ED1}"/>
              </a:ext>
            </a:extLst>
          </p:cNvPr>
          <p:cNvPicPr>
            <a:picLocks noChangeAspect="1"/>
          </p:cNvPicPr>
          <p:nvPr>
            <p:custDataLst>
              <p:tags r:id="rId1"/>
            </p:custDataLst>
          </p:nvPr>
        </p:nvPicPr>
        <p:blipFill>
          <a:blip r:embed="rId3"/>
          <a:stretch>
            <a:fillRect/>
          </a:stretch>
        </p:blipFill>
        <p:spPr>
          <a:xfrm>
            <a:off x="2392092" y="927283"/>
            <a:ext cx="6529717" cy="5003433"/>
          </a:xfrm>
          <a:prstGeom prst="rect">
            <a:avLst/>
          </a:prstGeom>
        </p:spPr>
      </p:pic>
      <p:sp>
        <p:nvSpPr>
          <p:cNvPr id="4" name="Slide Number Placeholder 3"/>
          <p:cNvSpPr>
            <a:spLocks noGrp="1"/>
          </p:cNvSpPr>
          <p:nvPr>
            <p:ph type="sldNum" sz="quarter" idx="10"/>
          </p:nvPr>
        </p:nvSpPr>
        <p:spPr/>
        <p:txBody>
          <a:bodyPr/>
          <a:lstStyle/>
          <a:p>
            <a:fld id="{000F85C7-EC28-5C4D-9577-C5634B07539F}" type="slidenum">
              <a:rPr lang="en-US" smtClean="0"/>
              <a:pPr/>
              <a:t>9</a:t>
            </a:fld>
            <a:endParaRPr lang="en-US" dirty="0"/>
          </a:p>
        </p:txBody>
      </p:sp>
      <p:sp>
        <p:nvSpPr>
          <p:cNvPr id="5" name="Subtitle 4"/>
          <p:cNvSpPr>
            <a:spLocks noGrp="1"/>
          </p:cNvSpPr>
          <p:nvPr>
            <p:ph type="subTitle" idx="12"/>
          </p:nvPr>
        </p:nvSpPr>
        <p:spPr/>
        <p:txBody>
          <a:bodyPr/>
          <a:lstStyle/>
          <a:p>
            <a:r>
              <a:rPr lang="en-US" dirty="0"/>
              <a:t>Source: </a:t>
            </a:r>
            <a:r>
              <a:rPr lang="en-US" altLang="en-US" dirty="0">
                <a:ea typeface="MS PGothic" panose="020B0600070205080204" pitchFamily="34" charset="-128"/>
              </a:rPr>
              <a:t>U.S. Department of Labor </a:t>
            </a:r>
            <a:r>
              <a:rPr lang="en-US" dirty="0"/>
              <a:t>and Wells Fargo Economics</a:t>
            </a:r>
          </a:p>
        </p:txBody>
      </p:sp>
      <p:graphicFrame>
        <p:nvGraphicFramePr>
          <p:cNvPr id="7" name="Content Placeholder 6"/>
          <p:cNvGraphicFramePr>
            <a:graphicFrameLocks noGrp="1"/>
          </p:cNvGraphicFramePr>
          <p:nvPr>
            <p:ph idx="13"/>
          </p:nvPr>
        </p:nvGraphicFramePr>
        <p:xfrm>
          <a:off x="222191" y="919615"/>
          <a:ext cx="1926205" cy="1554480"/>
        </p:xfrm>
        <a:graphic>
          <a:graphicData uri="http://schemas.openxmlformats.org/drawingml/2006/table">
            <a:tbl>
              <a:tblPr firstRow="1" bandRow="1">
                <a:tableStyleId>{F31C0C6E-200F-4485-96AE-9E5E7C6EE2D2}</a:tableStyleId>
              </a:tblPr>
              <a:tblGrid>
                <a:gridCol w="1926205">
                  <a:extLst>
                    <a:ext uri="{9D8B030D-6E8A-4147-A177-3AD203B41FA5}">
                      <a16:colId xmlns:a16="http://schemas.microsoft.com/office/drawing/2014/main" val="1977018018"/>
                    </a:ext>
                  </a:extLst>
                </a:gridCol>
              </a:tblGrid>
              <a:tr h="1303719">
                <a:tc>
                  <a:txBody>
                    <a:bodyPr/>
                    <a:lstStyle/>
                    <a:p>
                      <a:endParaRPr lang="en-US" sz="1600"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The core rate of CPI inflation continues to recede</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marL="89449" marR="89449">
                    <a:lnT w="19050" cap="flat" cmpd="sng" algn="ctr">
                      <a:solidFill>
                        <a:schemeClr val="accent1"/>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684807267"/>
                  </a:ext>
                </a:extLst>
              </a:tr>
            </a:tbl>
          </a:graphicData>
        </a:graphic>
      </p:graphicFrame>
    </p:spTree>
    <p:extLst>
      <p:ext uri="{BB962C8B-B14F-4D97-AF65-F5344CB8AC3E}">
        <p14:creationId xmlns:p14="http://schemas.microsoft.com/office/powerpoint/2010/main" val="40546961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GDP.xlsx&quot; Path=&quot;\\ent.wfb.bank.corp\whlsdfs\Shared\AREMOS32\banks\Indicators_DI NEW&quot; Landmark=&quot;Chart103 (3)&quot; LMFriendly=&quot;Chart103 (3)&quot; SheetSlideName=&quot;Chart103 (3)&quot; Address=&quot;Chart103 (3)&quot; AddrAdjusted=&quot;Chart103 (3)&quot; LastUpdate=&quot;2024.02.14:08.58.08&quot; FileDesc=&quot;GDP.xlsx&quot; Text=&quot;&quot; Value=&quot;&quot; Inst=&quot;0&quot; SBR=&quot;False&quot; SBC=&quot;False&quot; DestType=&quot;1&quot; HeaderRows=&quot;0&quot; TableRowIndex=&quot;0&quot; TableColIndex=&quot;0&quot; ChartType=&quot;-4111&quot; ChartAlignFixedStartRate=&quot;0&quot; /&gt;&#10;&lt;/Data&gt;"/>
</p:tagLst>
</file>

<file path=ppt/tags/tag1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 of Funds-Households.xlsx&quot; Path=&quot;\\ent.wfb.bank.corp\whlsdfs\shared\AREMOS32\banks\Indicators_DI NEW&quot; Landmark=&quot;Debt-YPD (2)&quot; LMFriendly=&quot;Debt-YPD (2)&quot; SheetSlideName=&quot;Debt-YPD (2)&quot; Address=&quot;Debt-YPD (2)&quot; AddrAdjusted=&quot;Debt-YPD (2)&quot; LastUpdate=&quot;2024.02.14:09.04.24&quot; FileDesc=&quot;Flow of Funds-Households.xlsx&quot; Text=&quot;&quot; Value=&quot;&quot; Inst=&quot;0&quot; SBR=&quot;False&quot; SBC=&quot;False&quot; DestType=&quot;1&quot; HeaderRows=&quot;0&quot; TableRowIndex=&quot;0&quot; TableColIndex=&quot;0&quot; ChartType=&quot;-4111&quot; ChartAlignFixedStartRate=&quot;0&quot; /&gt;&#10;&lt;/Data&gt;"/>
</p:tagLst>
</file>

<file path=ppt/tags/tag11.xml><?xml version="1.0" encoding="utf-8"?>
<p:tagLst xmlns:a="http://schemas.openxmlformats.org/drawingml/2006/main" xmlns:r="http://schemas.openxmlformats.org/officeDocument/2006/relationships" xmlns:p="http://schemas.openxmlformats.org/presentationml/2006/main">
  <p:tag name="AFSPANMODE" val="span"/>
</p:tagLst>
</file>

<file path=ppt/tags/tag1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Flow of Funds-Households.xlsx&quot; Path=&quot;\\ent.wfb.bank.corp\whlsdfs\shared\AREMOS32\banks\Indicators_DI NEW&quot; Landmark=&quot;FOR Total&quot; LMFriendly=&quot;FOR Total&quot; SheetSlideName=&quot;FOR Total&quot; Address=&quot;FOR Total&quot; AddrAdjusted=&quot;FOR Total&quot; LastUpdate=&quot;2024.01.18:09.14.38&quot; FileDesc=&quot;Flow of Funds-Households.xlsx&quot; Text=&quot;&quot; Value=&quot;&quot; Inst=&quot;0&quot; SBR=&quot;False&quot; SBC=&quot;False&quot; DestType=&quot;1&quot; HeaderRows=&quot;0&quot; TableRowIndex=&quot;0&quot; TableColIndex=&quot;0&quot; ChartType=&quot;-4111&quot; ChartAlignFixedStartRate=&quot;0&quot; /&gt;&#10;&lt;/Data&gt;"/>
</p:tagLst>
</file>

<file path=ppt/tags/tag13.xml><?xml version="1.0" encoding="utf-8"?>
<p:tagLst xmlns:a="http://schemas.openxmlformats.org/drawingml/2006/main" xmlns:r="http://schemas.openxmlformats.org/officeDocument/2006/relationships" xmlns:p="http://schemas.openxmlformats.org/presentationml/2006/main">
  <p:tag name="AFSPANMODE" val="span"/>
</p:tagLst>
</file>

<file path=ppt/tags/tag1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PI.xlsx&quot; Path=&quot;\\ent.wfb.bank.corp\whlsdfs\shared\AREMOS32\banks\Indicators_DI NEW\Archive&quot; Landmark=&quot;Graph A_06 Core CPI  (61)&quot; LMFriendly=&quot;Graph A_06 Core CPI  (61)&quot; SheetSlideName=&quot;Graph A_06 Core CPI  (61)&quot; Address=&quot;Graph A_06 Core CPI  (61)&quot; AddrAdjusted=&quot;Graph A_06 Core CPI  (61)&quot; LastUpdate=&quot;2024.02.14:09.13.25&quot; FileDesc=&quot;CPI.xlsx&quot; Text=&quot;&quot; Value=&quot;&quot; Inst=&quot;0&quot; SBR=&quot;False&quot; SBC=&quot;False&quot; DestType=&quot;1&quot; HeaderRows=&quot;0&quot; TableRowIndex=&quot;0&quot; TableColIndex=&quot;0&quot; ChartType=&quot;-4111&quot; ChartAlignFixedStartRate=&quot;0&quot; /&gt;&#10;&lt;/Data&gt;"/>
</p:tagLst>
</file>

<file path=ppt/tags/tag15.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PI.xlsx&quot; Path=&quot;\\ent.wfb.bank.corp\whlsdfs\shared\AREMOS32\banks\Indicators_DI NEW\Archive&quot; Landmark=&quot;Graph core serv (2019-)&quot; LMFriendly=&quot;Graph core serv (2019-)&quot; SheetSlideName=&quot;Graph core serv (2019-)&quot; Address=&quot;Graph core serv (2019-)&quot; AddrAdjusted=&quot;Graph core serv (2019-)&quot; LastUpdate=&quot;2024.02.14:09.17.35&quot; FileDesc=&quot;CPI.xlsx&quot; Text=&quot;&quot; Value=&quot;&quot; Inst=&quot;0&quot; SBR=&quot;False&quot; SBC=&quot;False&quot; DestType=&quot;1&quot; HeaderRows=&quot;0&quot; TableRowIndex=&quot;0&quot; TableColIndex=&quot;0&quot; ChartType=&quot;-4111&quot; ChartAlignFixedStartRate=&quot;0&quot; /&gt;&#10;&lt;/Data&gt;"/>
</p:tagLst>
</file>

<file path=ppt/tags/tag1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PI.xlsx&quot; Path=&quot;\\ent.wfb.bank.corp\whlsdfs\shared\AREMOS32\banks\Indicators_DI NEW\Archive&quot; Landmark=&quot;CPI Core Goods (2019-)&quot; LMFriendly=&quot;CPI Core Goods (2019-)&quot; SheetSlideName=&quot;CPI Core Goods (2019-)&quot; Address=&quot;CPI Core Goods (2019-)&quot; AddrAdjusted=&quot;CPI Core Goods (2019-)&quot; LastUpdate=&quot;2024.02.14:09.17.41&quot; FileDesc=&quot;CPI.xlsx&quot; Text=&quot;&quot; Value=&quot;&quot; Inst=&quot;0&quot; SBR=&quot;False&quot; SBC=&quot;False&quot; DestType=&quot;1&quot; HeaderRows=&quot;0&quot; TableRowIndex=&quot;0&quot; TableColIndex=&quot;0&quot; ChartType=&quot;-4111&quot; ChartAlignFixedStartRate=&quot;0&quot; /&gt;&#10;&lt;/Data&gt;"/>
</p:tagLst>
</file>

<file path=ppt/tags/tag1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al Fed Funds Rate 2.xlsx&quot; Path=&quot;\\ent.wfb.bank.corp\whlsdfs\shared\Economic\Conner\Jay\sheets&quot; Landmark=&quot;Chart3&quot; LMFriendly=&quot;Chart3&quot; SheetSlideName=&quot;Chart3&quot; Address=&quot;Chart3&quot; AddrAdjusted=&quot;Chart3&quot; LastUpdate=&quot;2024.02.14:09.18.29&quot; FileDesc=&quot;Real Fed Funds Rate 2.xlsx&quot; Text=&quot;&quot; Value=&quot;&quot; Inst=&quot;0&quot; SBR=&quot;False&quot; SBC=&quot;False&quot; DestType=&quot;1&quot; HeaderRows=&quot;0&quot; TableRowIndex=&quot;0&quot; TableColIndex=&quot;0&quot; ChartType=&quot;-4111&quot; ChartAlignFixedStartRate=&quot;0&quot; /&gt;&#10;&lt;/Data&gt;"/>
</p:tagLst>
</file>

<file path=ppt/tags/tag18.xml><?xml version="1.0" encoding="utf-8"?>
<p:tagLst xmlns:a="http://schemas.openxmlformats.org/drawingml/2006/main" xmlns:r="http://schemas.openxmlformats.org/officeDocument/2006/relationships" xmlns:p="http://schemas.openxmlformats.org/presentationml/2006/main">
  <p:tag name="AFSPANMODE" val="span"/>
</p:tagLst>
</file>

<file path=ppt/tags/tag1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real-gdp-forecast.xlsx&quot; Path=&quot;\\ent.wfb.bank.corp\whlsdfs\shared\Economic\Cervi\Jay&quot; Landmark=&quot;Chart1&quot; LMFriendly=&quot;Chart1&quot; SheetSlideName=&quot;Chart1&quot; Address=&quot;Chart1&quot; AddrAdjusted=&quot;Chart1&quot; LastUpdate=&quot;2024.02.14:09.18.45&quot; FileDesc=&quot;real-gdp-forecast.xlsx&quot; Text=&quot;&quot; Value=&quot;&quot; Inst=&quot;0&quot; SBR=&quot;False&quot; SBC=&quot;False&quot; DestType=&quot;1&quot; HeaderRows=&quot;0&quot; TableRowIndex=&quot;0&quot; TableColIndex=&quot;0&quot; ChartType=&quot;-4111&quot; ChartAlignFixedStartRate=&quot;0&quot; /&gt;&#10;&lt;/Data&gt;"/>
</p:tagLst>
</file>

<file path=ppt/tags/tag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mployment-Household.xlsx&quot; Path=&quot;\\ent.wfb.bank.corp\whlsdfs\shared\AREMOS32\banks\Indicators_DI NEW&quot; Landmark=&quot;urate 90&quot; LMFriendly=&quot;urate 90&quot; SheetSlideName=&quot;urate 90&quot; Address=&quot;urate 90&quot; AddrAdjusted=&quot;urate 90&quot; LastUpdate=&quot;2024.02.14:08.59.28&quot; FileDesc=&quot;Employment-Household.xlsx&quot; Text=&quot;&quot; Value=&quot;&quot; Inst=&quot;0&quot; SBR=&quot;False&quot; SBC=&quot;False&quot; DestType=&quot;1&quot; HeaderRows=&quot;0&quot; TableRowIndex=&quot;0&quot; TableColIndex=&quot;0&quot; ChartType=&quot;-4111&quot; ChartAlignFixedStartRate=&quot;0&quot; /&gt;&#10;&lt;/Data&gt;"/>
</p:tagLst>
</file>

<file path=ppt/tags/tag2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urozone_PMIs.xlsx&quot; Path=&quot;\\ent.wfb.bank.corp\whlsdfs\shared\Economic\FX Strategy\Data Files - Datastream\Euro&quot; Landmark=&quot;Chart2&quot; LMFriendly=&quot;Chart2&quot; SheetSlideName=&quot;&quot; Address=&quot;Chart2&quot; AddrAdjusted=&quot;Chart2&quot; LastUpdate=&quot;2024.02.14:09.21.54&quot; FileDesc=&quot;Eurozone_PMIs.xlsx&quot; Text=&quot;&quot; Value=&quot;&quot; Inst=&quot;0&quot; SBR=&quot;False&quot; SBC=&quot;False&quot; DestType=&quot;1&quot; HeaderRows=&quot;0&quot; TableRowIndex=&quot;0&quot; TableColIndex=&quot;0&quot; ChartType=&quot;-4111&quot; ChartAlignFixedStartRate=&quot;0&quot; /&gt;&#10;&lt;/Data&gt;"/>
</p:tagLst>
</file>

<file path=ppt/tags/tag21.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urozone_CPI.xlsx&quot; Path=&quot;\\ent.wfb.bank.corp\whlsdfs\shared\Economic\FX Strategy\Data Files - Datastream\Euro&quot; Landmark=&quot;Chart6&quot; LMFriendly=&quot;Chart6&quot; SheetSlideName=&quot;Chart6&quot; Address=&quot;Chart6&quot; AddrAdjusted=&quot;Chart6&quot; LastUpdate=&quot;2024.02.14:09.23.36&quot; FileDesc=&quot;Eurozone_CPI.xlsx&quot; Text=&quot;&quot; Value=&quot;&quot; Inst=&quot;0&quot; SBR=&quot;False&quot; SBC=&quot;False&quot; DestType=&quot;1&quot; HeaderRows=&quot;0&quot; TableRowIndex=&quot;0&quot; TableColIndex=&quot;0&quot; ChartType=&quot;-4111&quot; ChartAlignFixedStartRate=&quot;0&quot; /&gt;&#10;&lt;/Data&gt;"/>
</p:tagLst>
</file>

<file path=ppt/tags/tag22.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uro_Wages_CPI.xlsx&quot; Path=&quot;\\ent.wfb.bank.corp\whlsdfs\shared\Economic\FX Strategy\Data Files - Datastream\Euro&quot; Landmark=&quot;Chart2&quot; LMFriendly=&quot;Chart2&quot; SheetSlideName=&quot;Chart2&quot; Address=&quot;Chart2&quot; AddrAdjusted=&quot;Chart2&quot; LastUpdate=&quot;2024.02.14:09.24.35&quot; FileDesc=&quot;Euro_Wages_CPI.xlsx&quot; Text=&quot;&quot; Value=&quot;&quot; Inst=&quot;0&quot; SBR=&quot;False&quot; SBC=&quot;False&quot; DestType=&quot;1&quot; HeaderRows=&quot;0&quot; TableRowIndex=&quot;0&quot; TableColIndex=&quot;0&quot; ChartType=&quot;-4111&quot; ChartAlignFixedStartRate=&quot;0&quot; /&gt;&#10;&lt;/Data&gt;"/>
</p:tagLst>
</file>

<file path=ppt/tags/tag23.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cbpolicyrates.xls&quot; Path=&quot;\\ent.wfb.bank.corp\whlsdfs\shared\Economic\FX Strategy\Data Files - Datastream\Euro&quot; Landmark=&quot;Chart2&quot; LMFriendly=&quot;Chart2&quot; SheetSlideName=&quot;Chart2&quot; Address=&quot;Chart2&quot; AddrAdjusted=&quot;Chart2&quot; LastUpdate=&quot;2024.02.14:09.28.37&quot; FileDesc=&quot;ecbpolicyrates.xls&quot; Text=&quot;&quot; Value=&quot;&quot; Inst=&quot;0&quot; SBR=&quot;False&quot; SBC=&quot;False&quot; DestType=&quot;1&quot; HeaderRows=&quot;0&quot; TableRowIndex=&quot;0&quot; TableColIndex=&quot;0&quot; ChartType=&quot;-4111&quot; ChartAlignFixedStartRate=&quot;0&quot; /&gt;&#10;&lt;/Data&gt;"/>
</p:tagLst>
</file>

<file path=ppt/tags/tag2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International Forecast Graphs.xlsx&quot; Path=&quot;\\ent.wfb.bank.corp\whlsdfs\shared\Economic\Forecast\International Final Tables&quot; Landmark=&quot;Eurozone_GDP (2)&quot; LMFriendly=&quot;Eurozone_GDP (2)&quot; SheetSlideName=&quot;Eurozone_GDP (2)&quot; Address=&quot;Eurozone_GDP (2)&quot; AddrAdjusted=&quot;Eurozone_GDP (2)&quot; LastUpdate=&quot;2024.02.14:09.51.00&quot; FileDesc=&quot;International Forecast Graphs.xlsx&quot; Text=&quot;&quot; Value=&quot;&quot; Inst=&quot;0&quot; SBR=&quot;False&quot; SBC=&quot;False&quot; DestType=&quot;1&quot; HeaderRows=&quot;0&quot; TableRowIndex=&quot;0&quot; TableColIndex=&quot;0&quot; ChartType=&quot;-4111&quot; ChartAlignFixedStartRate=&quot;0&quot; /&gt;&#10;&lt;/Data&gt;"/>
</p:tagLst>
</file>

<file path=ppt/tags/tag25.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International Forecast Graphs.xlsx&quot; Path=&quot;\\ent.wfb.bank.corp\whlsdfs\shared\Economic\Forecast\International Final Tables&quot; Landmark=&quot;China_GDP&quot; LMFriendly=&quot;China_GDP&quot; SheetSlideName=&quot;China_GDP&quot; Address=&quot;China_GDP&quot; AddrAdjusted=&quot;China_GDP&quot; LastUpdate=&quot;2024.02.14:09.50.42&quot; FileDesc=&quot;International Forecast Graphs.xlsx&quot; Text=&quot;&quot; Value=&quot;&quot; Inst=&quot;0&quot; SBR=&quot;False&quot; SBC=&quot;False&quot; DestType=&quot;1&quot; HeaderRows=&quot;0&quot; TableRowIndex=&quot;0&quot; TableColIndex=&quot;0&quot; ChartType=&quot;-4111&quot; ChartAlignFixedStartRate=&quot;0&quot; /&gt;&#10;&lt;/Data&gt;"/>
</p:tagLst>
</file>

<file path=ppt/tags/tag2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China_CPI PPI.xlsx&quot; Path=&quot;\\ent.wfb.bank.corp\whlsdfs\shared\Economic\FX Strategy\Data Files - Bloomberg\China&quot; Landmark=&quot;Chart2&quot; LMFriendly=&quot;Chart2&quot; SheetSlideName=&quot;&quot; Address=&quot;Chart2&quot; AddrAdjusted=&quot;Chart2&quot; LastUpdate=&quot;2024.02.16:11.05.24&quot; FileDesc=&quot;China_CPI PPI.xlsx&quot; Text=&quot;&quot; Value=&quot;&quot; Inst=&quot;0&quot; SBR=&quot;False&quot; SBC=&quot;False&quot; DestType=&quot;1&quot; HeaderRows=&quot;0&quot; TableRowIndex=&quot;0&quot; TableColIndex=&quot;0&quot; ChartType=&quot;-4111&quot; ChartAlignFixedStartRate=&quot;0&quot; /&gt;&#10;&lt;/Data&gt;"/>
</p:tagLst>
</file>

<file path=ppt/tags/tag27.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art III.xlsx&quot; Path=&quot;\\ent.wfb.bank.corp\whlsdfs\shared\Economic\Jay\Special Reports\US\Demographics&quot; Landmark=&quot;Chart5 (2)&quot; LMFriendly=&quot;Chart5 (2)&quot; SheetSlideName=&quot;Chart5 (2)&quot; Address=&quot;Chart5 (2)&quot; AddrAdjusted=&quot;Chart5 (2)&quot; LastUpdate=&quot;2024.02.15:08.29.22&quot; FileDesc=&quot;Part III.xlsx&quot; Text=&quot;&quot; Value=&quot;&quot; Inst=&quot;0&quot; SBR=&quot;False&quot; SBC=&quot;False&quot; DestType=&quot;1&quot; HeaderRows=&quot;0&quot; TableRowIndex=&quot;0&quot; TableColIndex=&quot;0&quot; ChartType=&quot;-4111&quot; ChartAlignFixedStartRate=&quot;0&quot; /&gt;&#10;&lt;/Data&gt;"/>
</p:tagLst>
</file>

<file path=ppt/tags/tag2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BIS-NFC Debt-China-US.xlsx&quot; Path=&quot;\\ent.wfb.bank.corp\whlsdfs\shared\Economic\Guo\Countries\China&quot; Landmark=&quot;NFC Chart&quot; LMFriendly=&quot;NFC Chart&quot; SheetSlideName=&quot;NFC Chart&quot; Address=&quot;NFC Chart&quot; AddrAdjusted=&quot;NFC Chart&quot; LastUpdate=&quot;2024.02.14:10.14.22&quot; FileDesc=&quot;BIS-NFC Debt-China-US.xlsx&quot; Text=&quot;&quot; Value=&quot;&quot; Inst=&quot;0&quot; SBR=&quot;False&quot; SBC=&quot;False&quot; DestType=&quot;1&quot; HeaderRows=&quot;0&quot; TableRowIndex=&quot;0&quot; TableColIndex=&quot;0&quot; ChartType=&quot;-4111&quot; ChartAlignFixedStartRate=&quot;0&quot; /&gt;&#10;&lt;/Data&gt;"/>
</p:tagLst>
</file>

<file path=ppt/tags/tag29.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Global Indicators.xlsx&quot; Path=&quot;\\ent.wfb.bank.corp\whlsdfs\shared\AREMOS32\banks\Indicators_DI NEW\CountryFiles NF&quot; Landmark=&quot;GDP (2)&quot; LMFriendly=&quot;GDP (2)&quot; SheetSlideName=&quot;GDP (2)&quot; Address=&quot;GDP (2)&quot; AddrAdjusted=&quot;GDP (2)&quot; LastUpdate=&quot;2024.02.14:10.15.09&quot; FileDesc=&quot;Global Indicators.xlsx&quot; Text=&quot;&quot; Value=&quot;&quot; Inst=&quot;0&quot; SBR=&quot;False&quot; SBC=&quot;False&quot; DestType=&quot;1&quot; HeaderRows=&quot;0&quot; TableRowIndex=&quot;0&quot; TableColIndex=&quot;0&quot; ChartType=&quot;-4111&quot; ChartAlignFixedStartRate=&quot;0&quot; /&gt;&#10;&lt;/Data&gt;"/>
</p:tagLst>
</file>

<file path=ppt/tags/tag3.xml><?xml version="1.0" encoding="utf-8"?>
<p:tagLst xmlns:a="http://schemas.openxmlformats.org/drawingml/2006/main" xmlns:r="http://schemas.openxmlformats.org/officeDocument/2006/relationships" xmlns:p="http://schemas.openxmlformats.org/presentationml/2006/main">
  <p:tag name="AFSPANMODE" val="span"/>
</p:tagLst>
</file>

<file path=ppt/tags/tag30.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1&quot; FileUID=&quot;&quot; FileName=&quot;InternationalForecast.xlsm&quot; Path=&quot;\\ent.wfb.bank.corp\whlsdfs\shared\Economic\Forecast\International Final Tables&quot; Landmark=&quot;_bdm.b1a26bd05677435092416da34fe9f058.edm&quot; LMFriendly=&quot;Auto-generated range name&quot; SheetSlideName=&quot;_bdm.5f048c9440ad4703985da2577a415dce.edm&quot; Address=&quot;'GDP&amp;amp;CPI_TableECO'!A1:O26&quot; AddrAdjusted=&quot;'GDP&amp;amp;CPI_TableECO'!A1&quot; LastUpdate=&quot;2024.02.14:10.17.14&quot; FileDesc=&quot;InternationalForecast.xlsm&quot; Text=&quot;&quot; Value=&quot;&quot; Inst=&quot;0&quot; SBR=&quot;False&quot; SBC=&quot;False&quot; DestType=&quot;1&quot; HeaderRows=&quot;0&quot; TableRowIndex=&quot;0&quot; TableColIndex=&quot;0&quot; ChartType=&quot;0&quot; ChartAlignFixedStartRate=&quot;0&quot; /&gt;&#10;&lt;/Data&gt;"/>
  <p:tag name="STRETCHHEIGHT" val="False"/>
</p:tagLst>
</file>

<file path=ppt/tags/tag31.xml><?xml version="1.0" encoding="utf-8"?>
<p:tagLst xmlns:a="http://schemas.openxmlformats.org/drawingml/2006/main" xmlns:r="http://schemas.openxmlformats.org/officeDocument/2006/relationships" xmlns:p="http://schemas.openxmlformats.org/presentationml/2006/main">
  <p:tag name="STRETCHHEIGHT" val="False"/>
  <p:tag name="DMSOFTTAG" val="&lt;Data vendor=&quot;FactSet&quot; application=&quot;PresLink&quot; version=&quot;2013.1&quot; XMLVersion=&quot;C591227E-C126-49DE-B816-0EB840665770&quot; iXMLVersion=&quot;1&quot;&gt;&#10;  &lt;Main FileType=&quot;1&quot; FileUID=&quot;&quot; FileName=&quot;InternationalForecast.xlsm&quot; Path=&quot;\\ent.wfb.bank.corp\whlsdfs\shared\Economic\Forecast\International Final Tables&quot; Landmark=&quot;_bdm.992050dfdc6f4c88a2bff59aebef174f.edm&quot; LMFriendly=&quot;Auto-generated range name&quot; SheetSlideName=&quot;_bdm.39a3f1535db049c89fe62bf847920c0f.edm&quot; Address=&quot;Rates_Table!A1:O44&quot; AddrAdjusted=&quot;Rates_Table!A1:A2&quot; LastUpdate=&quot;2024.02.14:10.18.35&quot; FileDesc=&quot;InternationalForecast.xlsm&quot; Text=&quot;&quot; Value=&quot;&quot; Inst=&quot;0&quot; SBR=&quot;False&quot; SBC=&quot;False&quot; DestType=&quot;1&quot; HeaderRows=&quot;0&quot; TableRowIndex=&quot;0&quot; TableColIndex=&quot;0&quot; ChartType=&quot;0&quot; ChartAlignFixedStartRate=&quot;0&quot; /&gt;&#10;&lt;/Data&gt;"/>
</p:tagLst>
</file>

<file path=ppt/tags/tag32.xml><?xml version="1.0" encoding="utf-8"?>
<p:tagLst xmlns:a="http://schemas.openxmlformats.org/drawingml/2006/main" xmlns:r="http://schemas.openxmlformats.org/officeDocument/2006/relationships" xmlns:p="http://schemas.openxmlformats.org/presentationml/2006/main">
  <p:tag name="AFSPANMODE" val="span"/>
</p:tagLst>
</file>

<file path=ppt/tags/tag33.xml><?xml version="1.0" encoding="utf-8"?>
<p:tagLst xmlns:a="http://schemas.openxmlformats.org/drawingml/2006/main" xmlns:r="http://schemas.openxmlformats.org/officeDocument/2006/relationships" xmlns:p="http://schemas.openxmlformats.org/presentationml/2006/main">
  <p:tag name="AFSPANMODE" val="span"/>
</p:tagLst>
</file>

<file path=ppt/tags/tag34.xml><?xml version="1.0" encoding="utf-8"?>
<p:tagLst xmlns:a="http://schemas.openxmlformats.org/drawingml/2006/main" xmlns:r="http://schemas.openxmlformats.org/officeDocument/2006/relationships" xmlns:p="http://schemas.openxmlformats.org/presentationml/2006/main">
  <p:tag name="AFSPANMODE" val="span"/>
</p:tagLst>
</file>

<file path=ppt/tags/tag4.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NFIB Small Business.xlsx&quot; Path=&quot;\\ent.wfb.bank.corp\whlsdfs\Shared\AREMOS32\banks\Indicators_DI NEW&quot; Landmark=&quot;Hiring&quot; LMFriendly=&quot;Hiring&quot; SheetSlideName=&quot;Hiring&quot; Address=&quot;Hiring&quot; AddrAdjusted=&quot;Hiring&quot; LastUpdate=&quot;2024.02.14:09.01.44&quot; FileDesc=&quot;NFIB Small Business.xlsx&quot; Text=&quot;&quot; Value=&quot;&quot; Inst=&quot;0&quot; SBR=&quot;False&quot; SBC=&quot;False&quot; DestType=&quot;1&quot; HeaderRows=&quot;0&quot; TableRowIndex=&quot;0&quot; TableColIndex=&quot;0&quot; ChartType=&quot;-4111&quot; ChartAlignFixedStartRate=&quot;0&quot; /&gt;&#10;&lt;/Data&gt;"/>
</p:tagLst>
</file>

<file path=ppt/tags/tag5.xml><?xml version="1.0" encoding="utf-8"?>
<p:tagLst xmlns:a="http://schemas.openxmlformats.org/drawingml/2006/main" xmlns:r="http://schemas.openxmlformats.org/officeDocument/2006/relationships" xmlns:p="http://schemas.openxmlformats.org/presentationml/2006/main">
  <p:tag name="AFSPANMODE" val="span"/>
</p:tagLst>
</file>

<file path=ppt/tags/tag6.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ECI.xlsx&quot; Path=&quot;\\ent.wfb.bank.corp\whlsdfs\Shared\AREMOS32\banks\Indicators_DI NEW&quot; Landmark=&quot;Chart1prod growth&quot; LMFriendly=&quot;Chart1prod growth&quot; SheetSlideName=&quot;&quot; Address=&quot;Chart1prod growth&quot; AddrAdjusted=&quot;Chart1prod growth&quot; LastUpdate=&quot;2024.02.01:08.30.19&quot; FileDesc=&quot;ECI.xlsx&quot; Text=&quot;&quot; Value=&quot;&quot; Inst=&quot;0&quot; SBR=&quot;False&quot; SBC=&quot;False&quot; DestType=&quot;1&quot; HeaderRows=&quot;0&quot; TableRowIndex=&quot;0&quot; TableColIndex=&quot;0&quot; ChartType=&quot;-4111&quot; ChartAlignFixedStartRate=&quot;0&quot; /&gt;&#10;&lt;/Data&gt;"/>
</p:tagLst>
</file>

<file path=ppt/tags/tag7.xml><?xml version="1.0" encoding="utf-8"?>
<p:tagLst xmlns:a="http://schemas.openxmlformats.org/drawingml/2006/main" xmlns:r="http://schemas.openxmlformats.org/officeDocument/2006/relationships" xmlns:p="http://schemas.openxmlformats.org/presentationml/2006/main">
  <p:tag name="AFSPANMODE" val="span"/>
</p:tagLst>
</file>

<file path=ppt/tags/tag8.xml><?xml version="1.0" encoding="utf-8"?>
<p:tagLst xmlns:a="http://schemas.openxmlformats.org/drawingml/2006/main" xmlns:r="http://schemas.openxmlformats.org/officeDocument/2006/relationships" xmlns:p="http://schemas.openxmlformats.org/presentationml/2006/main">
  <p:tag name="DMSOFTTAG" val="&lt;Data vendor=&quot;FactSet&quot; application=&quot;PresLink&quot; version=&quot;2013.1&quot; XMLVersion=&quot;C591227E-C126-49DE-B816-0EB840665770&quot; iXMLVersion=&quot;1&quot;&gt;&#10;  &lt;Main FileType=&quot;2&quot; FileUID=&quot;&quot; FileName=&quot;PersIncSpend.xlsx&quot; Path=&quot;\\ent.wfb.bank.corp\whlsdfs\Shared\AREMOS32\banks\Indicators_DI NEW&quot; Landmark=&quot;GraphE_04 PCEvRealDisp (4)&quot; LMFriendly=&quot;GraphE_04 PCEvRealDisp (4)&quot; SheetSlideName=&quot;GraphE_04 PCEvRealDisp (4)&quot; Address=&quot;GraphE_04 PCEvRealDisp (4)&quot; AddrAdjusted=&quot;GraphE_04 PCEvRealDisp (4)&quot; LastUpdate=&quot;2024.02.14:09.03.12&quot; FileDesc=&quot;PersIncSpend.xlsx&quot; Text=&quot;&quot; Value=&quot;&quot; Inst=&quot;0&quot; SBR=&quot;False&quot; SBC=&quot;False&quot; DestType=&quot;1&quot; HeaderRows=&quot;0&quot; TableRowIndex=&quot;0&quot; TableColIndex=&quot;0&quot; ChartType=&quot;-4111&quot; ChartAlignFixedStartRate=&quot;0&quot; /&gt;&#10;&lt;/Data&gt;"/>
</p:tagLst>
</file>

<file path=ppt/tags/tag9.xml><?xml version="1.0" encoding="utf-8"?>
<p:tagLst xmlns:a="http://schemas.openxmlformats.org/drawingml/2006/main" xmlns:r="http://schemas.openxmlformats.org/officeDocument/2006/relationships" xmlns:p="http://schemas.openxmlformats.org/presentationml/2006/main">
  <p:tag name="AFSPANMODE" val="span"/>
</p:tagLst>
</file>

<file path=ppt/theme/theme1.xml><?xml version="1.0" encoding="utf-8"?>
<a:theme xmlns:a="http://schemas.openxmlformats.org/drawingml/2006/main" name="CIB 2020 Presentation">
  <a:themeElements>
    <a:clrScheme name="CIB 2020 Presentation">
      <a:dk1>
        <a:srgbClr val="141414"/>
      </a:dk1>
      <a:lt1>
        <a:sysClr val="window" lastClr="FFFFFF"/>
      </a:lt1>
      <a:dk2>
        <a:srgbClr val="D71E28"/>
      </a:dk2>
      <a:lt2>
        <a:srgbClr val="FFCD41"/>
      </a:lt2>
      <a:accent1>
        <a:srgbClr val="352B6B"/>
      </a:accent1>
      <a:accent2>
        <a:srgbClr val="B42D19"/>
      </a:accent2>
      <a:accent3>
        <a:srgbClr val="5A469B"/>
      </a:accent3>
      <a:accent4>
        <a:srgbClr val="6B6867"/>
      </a:accent4>
      <a:accent5>
        <a:srgbClr val="9A89D9"/>
      </a:accent5>
      <a:accent6>
        <a:srgbClr val="BAB9B8"/>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Beige">
      <a:srgbClr val="EBEBEB"/>
    </a:custClr>
    <a:custClr name="Green">
      <a:srgbClr val="178757"/>
    </a:custClr>
  </a:custClrLst>
  <a:extLst>
    <a:ext uri="{05A4C25C-085E-4340-85A3-A5531E510DB2}">
      <thm15:themeFamily xmlns:thm15="http://schemas.microsoft.com/office/thememl/2012/main" name="CIB 2020 Presentation" id="{34EDA808-3B94-4837-A61B-745D6DB1595E}" vid="{BC613937-D4EF-4680-91C0-2A1ABC0B4DE0}"/>
    </a:ext>
  </a:extLst>
</a:theme>
</file>

<file path=ppt/theme/theme2.xml><?xml version="1.0" encoding="utf-8"?>
<a:theme xmlns:a="http://schemas.openxmlformats.org/drawingml/2006/main" name="Wells Fargo CB CIB 2020">
  <a:themeElements>
    <a:clrScheme name="Wells Fargo CB CIB 2020 Colors">
      <a:dk1>
        <a:srgbClr val="141414"/>
      </a:dk1>
      <a:lt1>
        <a:srgbClr val="FFFFFF"/>
      </a:lt1>
      <a:dk2>
        <a:srgbClr val="706D6B"/>
      </a:dk2>
      <a:lt2>
        <a:srgbClr val="E1E1E1"/>
      </a:lt2>
      <a:accent1>
        <a:srgbClr val="B42D19"/>
      </a:accent1>
      <a:accent2>
        <a:srgbClr val="87190A"/>
      </a:accent2>
      <a:accent3>
        <a:srgbClr val="640A4B"/>
      </a:accent3>
      <a:accent4>
        <a:srgbClr val="5A469B"/>
      </a:accent4>
      <a:accent5>
        <a:srgbClr val="352B6B"/>
      </a:accent5>
      <a:accent6>
        <a:srgbClr val="403C3A"/>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WF Graphite Tint 1">
      <a:srgbClr val="706D6B"/>
    </a:custClr>
    <a:custClr name="WF Graphite Tint 2">
      <a:srgbClr val="969493"/>
    </a:custClr>
    <a:custClr name="WF Graphite Tint 3">
      <a:srgbClr val="BCBBBA"/>
    </a:custClr>
    <a:custClr name="WF Graphite Tint 4">
      <a:srgbClr val="E1E1E1"/>
    </a:custClr>
    <a:custClr name="White">
      <a:srgbClr val="FFFFFF"/>
    </a:custClr>
    <a:custClr name="WF Black">
      <a:srgbClr val="141414"/>
    </a:custClr>
    <a:custClr name="WF Yellow">
      <a:srgbClr val="FFD100"/>
    </a:custClr>
    <a:custClr name="WF Red">
      <a:srgbClr val="D71E28"/>
    </a:custClr>
    <a:custClr name="Indicator Green">
      <a:srgbClr val="178757"/>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Lst>
</a:theme>
</file>

<file path=ppt/theme/theme3.xml><?xml version="1.0" encoding="utf-8"?>
<a:theme xmlns:a="http://schemas.openxmlformats.org/drawingml/2006/main" name="Wells Fargo CB CIB 2020">
  <a:themeElements>
    <a:clrScheme name="Wells Fargo CB CIB 2020 Colors">
      <a:dk1>
        <a:srgbClr val="141414"/>
      </a:dk1>
      <a:lt1>
        <a:srgbClr val="FFFFFF"/>
      </a:lt1>
      <a:dk2>
        <a:srgbClr val="706D6B"/>
      </a:dk2>
      <a:lt2>
        <a:srgbClr val="E1E1E1"/>
      </a:lt2>
      <a:accent1>
        <a:srgbClr val="B42D19"/>
      </a:accent1>
      <a:accent2>
        <a:srgbClr val="87190A"/>
      </a:accent2>
      <a:accent3>
        <a:srgbClr val="640A4B"/>
      </a:accent3>
      <a:accent4>
        <a:srgbClr val="5A469B"/>
      </a:accent4>
      <a:accent5>
        <a:srgbClr val="352B6B"/>
      </a:accent5>
      <a:accent6>
        <a:srgbClr val="403C3A"/>
      </a:accent6>
      <a:hlink>
        <a:srgbClr val="5A469B"/>
      </a:hlink>
      <a:folHlink>
        <a:srgbClr val="5A469B"/>
      </a:folHlink>
    </a:clrScheme>
    <a:fontScheme name="Wells Fargo CB CIB 2020 Fonts">
      <a:majorFont>
        <a:latin typeface="Wells Fargo Serif Display" panose="02040403040405020204" pitchFamily="18" charset="0"/>
        <a:ea typeface=""/>
        <a:cs typeface=""/>
      </a:majorFont>
      <a:minorFont>
        <a:latin typeface="Wells Fargo Sans" panose="020B0503020203020204" pitchFamily="34" charset="0"/>
        <a:ea typeface=""/>
        <a:cs typeface=""/>
      </a:minorFont>
    </a:fontScheme>
    <a:fmtScheme name="Wells Fargo CB CIB 2020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a:lstStyle>
        <a:defPPr algn="ctr">
          <a:lnSpc>
            <a:spcPct val="100000"/>
          </a:lnSpc>
          <a:defRPr sz="1600"/>
        </a:defPPr>
      </a:lstStyle>
      <a:style>
        <a:lnRef idx="0">
          <a:srgbClr val="787070"/>
        </a:lnRef>
        <a:fillRef idx="1">
          <a:schemeClr val="accent1"/>
        </a:fillRef>
        <a:effectRef idx="0">
          <a:schemeClr val="dk1"/>
        </a:effectRef>
        <a:fontRef idx="minor">
          <a:schemeClr val="lt1"/>
        </a:fontRef>
      </a:style>
    </a:spDef>
    <a:lnDef>
      <a:spPr>
        <a:ln w="12700" cap="sq"/>
      </a:spPr>
      <a:bodyPr/>
      <a:lstStyle/>
      <a:style>
        <a:lnRef idx="1">
          <a:srgbClr val="787070"/>
        </a:lnRef>
        <a:fillRef idx="0">
          <a:schemeClr val="accent1"/>
        </a:fillRef>
        <a:effectRef idx="0">
          <a:schemeClr val="dk1"/>
        </a:effectRef>
        <a:fontRef idx="minor">
          <a:schemeClr val="lt1"/>
        </a:fontRef>
      </a:style>
    </a:lnDef>
    <a:txDef>
      <a:spPr>
        <a:noFill/>
      </a:spPr>
      <a:bodyPr wrap="square" lIns="0" tIns="0" rIns="0" bIns="0" rtlCol="0">
        <a:noAutofit/>
      </a:bodyPr>
      <a:lstStyle>
        <a:defPPr marL="171450" indent="-171450">
          <a:lnSpc>
            <a:spcPct val="100000"/>
          </a:lnSpc>
          <a:spcBef>
            <a:spcPts val="1200"/>
          </a:spcBef>
          <a:buSzPct val="100000"/>
          <a:buFont typeface="Wells Fargo Sans"/>
          <a:buChar char="•"/>
          <a:defRPr sz="1600"/>
        </a:defPPr>
      </a:lstStyle>
    </a:txDef>
  </a:objectDefaults>
  <a:extraClrSchemeLst/>
  <a:custClrLst>
    <a:custClr name="WF Graphite">
      <a:srgbClr val="403C3A"/>
    </a:custClr>
    <a:custClr name="WF Graphite Tint 1">
      <a:srgbClr val="706D6B"/>
    </a:custClr>
    <a:custClr name="WF Graphite Tint 2">
      <a:srgbClr val="969493"/>
    </a:custClr>
    <a:custClr name="WF Graphite Tint 3">
      <a:srgbClr val="BCBBBA"/>
    </a:custClr>
    <a:custClr name="WF Graphite Tint 4">
      <a:srgbClr val="E1E1E1"/>
    </a:custClr>
    <a:custClr name="White">
      <a:srgbClr val="FFFFFF"/>
    </a:custClr>
    <a:custClr name="WF Black">
      <a:srgbClr val="141414"/>
    </a:custClr>
    <a:custClr name="WF Yellow">
      <a:srgbClr val="FFD100"/>
    </a:custClr>
    <a:custClr name="WF Red">
      <a:srgbClr val="D71E28"/>
    </a:custClr>
    <a:custClr name="Indicator Green">
      <a:srgbClr val="178757"/>
    </a:custClr>
    <a:custClr name="WF Coral Dark 2">
      <a:srgbClr val="87190A"/>
    </a:custClr>
    <a:custClr name="WF Coral Dark 1">
      <a:srgbClr val="B42D19"/>
    </a:custClr>
    <a:custClr name="WF Coral">
      <a:srgbClr val="D73F26"/>
    </a:custClr>
    <a:custClr name="WF Coral Light 1">
      <a:srgbClr val="FF755E"/>
    </a:custClr>
    <a:custClr name="WF Coral Light 2">
      <a:srgbClr val="FFB1A6"/>
    </a:custClr>
    <a:custClr name="WF Purple Dark 2">
      <a:srgbClr val="640A4B"/>
    </a:custClr>
    <a:custClr name="WF Purple Dark 1">
      <a:srgbClr val="871469"/>
    </a:custClr>
    <a:custClr name="WF Purple">
      <a:srgbClr val="AA1E87"/>
    </a:custClr>
    <a:custClr name="WF Purple Light 1">
      <a:srgbClr val="D169B8"/>
    </a:custClr>
    <a:custClr name="WF Purple Light 2">
      <a:srgbClr val="F2A5DC"/>
    </a:custClr>
    <a:custClr name="WF Indigo Dark 2">
      <a:srgbClr val="352B6B"/>
    </a:custClr>
    <a:custClr name="WF Indigo Dark 1">
      <a:srgbClr val="463782"/>
    </a:custClr>
    <a:custClr name="WF Indigo">
      <a:srgbClr val="5A469B"/>
    </a:custClr>
    <a:custClr name="WF Indigo Light 1">
      <a:srgbClr val="9A89D9"/>
    </a:custClr>
    <a:custClr name="WF Indigo Light 2">
      <a:srgbClr val="BFB3F2"/>
    </a:custClr>
    <a:custClr name="WF Pink Dark 2">
      <a:srgbClr val="6E142D"/>
    </a:custClr>
    <a:custClr name="WF Pink Dark 1">
      <a:srgbClr val="9B2341"/>
    </a:custClr>
    <a:custClr name="WF Pink">
      <a:srgbClr val="C83255"/>
    </a:custClr>
    <a:custClr name="WF Pink Light 1">
      <a:srgbClr val="F26D91"/>
    </a:custClr>
    <a:custClr name="WF Pink Light 2">
      <a:srgbClr val="FFA6BE"/>
    </a:custClr>
    <a:custClr name="WF Orange Dark 2">
      <a:srgbClr val="873100"/>
    </a:custClr>
    <a:custClr name="WF Orange Dark 1">
      <a:srgbClr val="A93E00"/>
    </a:custClr>
    <a:custClr name="WF Orange">
      <a:srgbClr val="EB691E"/>
    </a:custClr>
    <a:custClr name="WF Orange Light 1">
      <a:srgbClr val="FF9657"/>
    </a:custClr>
    <a:custClr name="WF Orange Light 2">
      <a:srgbClr val="FFC5A3"/>
    </a:custClr>
    <a:custClr name="WF Violet Dark 2">
      <a:srgbClr val="5A1E64"/>
    </a:custClr>
    <a:custClr name="WF Violet Dark 1">
      <a:srgbClr val="64287D"/>
    </a:custClr>
    <a:custClr name="WF Violet">
      <a:srgbClr val="823291"/>
    </a:custClr>
    <a:custClr name="WF Violet Light 1">
      <a:srgbClr val="BB70CC"/>
    </a:custClr>
    <a:custClr name="WF Violet Light 2">
      <a:srgbClr val="E5A2F2"/>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CD70885E8B5D4BB9EEF7A4B8D5E3CB" ma:contentTypeVersion="1" ma:contentTypeDescription="Create a new document." ma:contentTypeScope="" ma:versionID="5b62be866a702f74bb8895f8e3732748">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E4D0AE-E97C-47BE-A10F-CFADC9BF095B}">
  <ds:schemaRefs>
    <ds:schemaRef ds:uri="http://schemas.microsoft.com/office/2006/metadata/properties"/>
    <ds:schemaRef ds:uri="http://www.w3.org/XML/1998/namespace"/>
    <ds:schemaRef ds:uri="http://schemas.microsoft.com/sharepoint/v3"/>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http://purl.org/dc/dcmitype/"/>
    <ds:schemaRef ds:uri="http://purl.org/dc/terms/"/>
  </ds:schemaRefs>
</ds:datastoreItem>
</file>

<file path=customXml/itemProps2.xml><?xml version="1.0" encoding="utf-8"?>
<ds:datastoreItem xmlns:ds="http://schemas.openxmlformats.org/officeDocument/2006/customXml" ds:itemID="{1C1BE6FF-F3A8-4F8C-8E5C-C839FF2FE085}">
  <ds:schemaRefs>
    <ds:schemaRef ds:uri="http://schemas.microsoft.com/sharepoint/v3/contenttype/forms"/>
  </ds:schemaRefs>
</ds:datastoreItem>
</file>

<file path=customXml/itemProps3.xml><?xml version="1.0" encoding="utf-8"?>
<ds:datastoreItem xmlns:ds="http://schemas.openxmlformats.org/officeDocument/2006/customXml" ds:itemID="{1391EFD2-DA7C-4259-8B96-081EE537D9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CIB 2020 Presentation</Template>
  <TotalTime>0</TotalTime>
  <Words>1567</Words>
  <Application>Microsoft Office PowerPoint</Application>
  <PresentationFormat>On-screen Show (4:3)</PresentationFormat>
  <Paragraphs>161</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Wells Fargo Sans</vt:lpstr>
      <vt:lpstr>Wells Fargo Sans SemiBold</vt:lpstr>
      <vt:lpstr>Wells Fargo Serif</vt:lpstr>
      <vt:lpstr>Wells Fargo Serif Display</vt:lpstr>
      <vt:lpstr>CIB 2020 Presentation</vt:lpstr>
      <vt:lpstr>The Global Economic Outlook</vt:lpstr>
      <vt:lpstr>Real GDP</vt:lpstr>
      <vt:lpstr>Unemployment</vt:lpstr>
      <vt:lpstr>NFIB</vt:lpstr>
      <vt:lpstr>Employment Cost Index</vt:lpstr>
      <vt:lpstr>Real PCE vs. Real Disposable Income</vt:lpstr>
      <vt:lpstr>Household Liabilities</vt:lpstr>
      <vt:lpstr>Household Financial Obligations Ratio</vt:lpstr>
      <vt:lpstr>CPI</vt:lpstr>
      <vt:lpstr>Core Inflation</vt:lpstr>
      <vt:lpstr>Interest Rates</vt:lpstr>
      <vt:lpstr>Real GDP</vt:lpstr>
      <vt:lpstr>Eurozone Purchasing Managers’ Indices</vt:lpstr>
      <vt:lpstr>Eurozone Consumer Price Inflation</vt:lpstr>
      <vt:lpstr>Eurozone Household Finances</vt:lpstr>
      <vt:lpstr>Eurozone Policy Rate</vt:lpstr>
      <vt:lpstr>Eurozone GDP</vt:lpstr>
      <vt:lpstr>China GDP</vt:lpstr>
      <vt:lpstr>China Consumer Price Inflation</vt:lpstr>
      <vt:lpstr>Population Projections</vt:lpstr>
      <vt:lpstr>Corporate Debt</vt:lpstr>
      <vt:lpstr>Real Global GDP</vt:lpstr>
      <vt:lpstr>International Forecast</vt:lpstr>
      <vt:lpstr>International Forecast</vt:lpstr>
      <vt:lpstr>Wells Fargo Economics Group</vt:lpstr>
    </vt:vector>
  </TitlesOfParts>
  <Manager/>
  <Company>Wells Fargo N.A.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Wells Fargo Securities Economics Group</dc:title>
  <dc:subject/>
  <dc:creator>Mackay, Scott T [MARKETING MANAGER]</dc:creator>
  <cp:keywords/>
  <dc:description/>
  <cp:lastModifiedBy>Conner, Delaney</cp:lastModifiedBy>
  <cp:revision>459</cp:revision>
  <cp:lastPrinted>2023-09-08T11:48:22Z</cp:lastPrinted>
  <dcterms:created xsi:type="dcterms:W3CDTF">2020-06-10T14:19:31Z</dcterms:created>
  <dcterms:modified xsi:type="dcterms:W3CDTF">2024-02-16T16:05:33Z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0x01010016CD70885E8B5D4BB9EEF7A4B8D5E3CB</vt:lpwstr>
  </property>
</Properties>
</file>