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6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charts/chart1.xml" ContentType="application/vnd.openxmlformats-officedocument.drawingml.chart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8284" r:id="rId5"/>
    <p:sldId id="2147476607" r:id="rId6"/>
    <p:sldId id="536" r:id="rId7"/>
    <p:sldId id="2147476434" r:id="rId8"/>
    <p:sldId id="2147476612" r:id="rId9"/>
    <p:sldId id="2147476608" r:id="rId10"/>
    <p:sldId id="2147476442" r:id="rId11"/>
    <p:sldId id="517" r:id="rId12"/>
    <p:sldId id="2147476441" r:id="rId13"/>
    <p:sldId id="2147476445" r:id="rId14"/>
    <p:sldId id="2147476421" r:id="rId15"/>
    <p:sldId id="2147476446" r:id="rId16"/>
    <p:sldId id="2147476599" r:id="rId17"/>
    <p:sldId id="2147476611" r:id="rId18"/>
    <p:sldId id="2147476609" r:id="rId19"/>
    <p:sldId id="2147476610" r:id="rId20"/>
    <p:sldId id="2147476443" r:id="rId21"/>
    <p:sldId id="2147476601" r:id="rId22"/>
  </p:sldIdLst>
  <p:sldSz cx="9144000" cy="5148263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1ABFF"/>
    <a:srgbClr val="5AF0B4"/>
    <a:srgbClr val="D39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7968FA-027B-AE0B-C5F8-2C44F0AE7EC2}" v="1" dt="2023-10-14T15:21:56.422"/>
    <p1510:client id="{A0B27888-A49E-4187-8F05-C58957F719B3}" v="179" dt="2023-10-14T15:45:51.732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75" autoAdjust="0"/>
    <p:restoredTop sz="95112" autoAdjust="0"/>
  </p:normalViewPr>
  <p:slideViewPr>
    <p:cSldViewPr showGuides="1">
      <p:cViewPr varScale="1">
        <p:scale>
          <a:sx n="79" d="100"/>
          <a:sy n="79" d="100"/>
        </p:scale>
        <p:origin x="956" y="48"/>
      </p:cViewPr>
      <p:guideLst/>
    </p:cSldViewPr>
  </p:slideViewPr>
  <p:outlineViewPr>
    <p:cViewPr>
      <p:scale>
        <a:sx n="33" d="100"/>
        <a:sy n="33" d="100"/>
      </p:scale>
      <p:origin x="0" y="-3906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4160"/>
    </p:cViewPr>
  </p:sorterViewPr>
  <p:notesViewPr>
    <p:cSldViewPr>
      <p:cViewPr>
        <p:scale>
          <a:sx n="150" d="100"/>
          <a:sy n="150" d="100"/>
        </p:scale>
        <p:origin x="4308" y="-1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374149659863949E-2"/>
          <c:y val="2.5948103792415168E-2"/>
          <c:w val="0.92925170068027207"/>
          <c:h val="0.94810379241516962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00A9BF"/>
            </a:solidFill>
            <a:ln>
              <a:noFill/>
            </a:ln>
          </c:spPr>
          <c:invertIfNegative val="0"/>
          <c:val>
            <c:numRef>
              <c:f>Sheet1!$A$1:$J$1</c:f>
              <c:numCache>
                <c:formatCode>General</c:formatCode>
                <c:ptCount val="10"/>
                <c:pt idx="0">
                  <c:v>39</c:v>
                </c:pt>
                <c:pt idx="1">
                  <c:v>34</c:v>
                </c:pt>
                <c:pt idx="2">
                  <c:v>33</c:v>
                </c:pt>
                <c:pt idx="3">
                  <c:v>33</c:v>
                </c:pt>
                <c:pt idx="4">
                  <c:v>30</c:v>
                </c:pt>
                <c:pt idx="5">
                  <c:v>25</c:v>
                </c:pt>
                <c:pt idx="6">
                  <c:v>25</c:v>
                </c:pt>
                <c:pt idx="7">
                  <c:v>24</c:v>
                </c:pt>
                <c:pt idx="8">
                  <c:v>23</c:v>
                </c:pt>
                <c:pt idx="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A6-4297-956F-92F2A6667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450092823"/>
        <c:axId val="1"/>
      </c:barChart>
      <c:catAx>
        <c:axId val="450092823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39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450092823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EC783-E1F1-49F0-A95E-C58DC926D4FB}" type="datetimeFigureOut">
              <a:rPr lang="en-US" sz="1100" smtClean="0"/>
              <a:t>RPA</a:t>
            </a:fld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1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D36BC-BED9-4078-89C5-00DB24FFFD6C}" type="slidenum">
              <a:rPr lang="en-US" sz="1100" smtClean="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65440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/>
            </a:lvl1pPr>
          </a:lstStyle>
          <a:p>
            <a:fld id="{6FFC4834-D93F-41D9-B11D-488C25928D9C}" type="datetimeFigureOut">
              <a:rPr lang="de-DE" smtClean="0"/>
              <a:pPr/>
              <a:t>14.10.2023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/>
            </a:lvl1pPr>
          </a:lstStyle>
          <a:p>
            <a:fld id="{3039A6FC-E627-4A9D-8B8B-1C62E384257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25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Arial" panose="020B0604020202020204" pitchFamily="34" charset="0"/>
      <a:buNone/>
      <a:defRPr lang="de-DE" sz="1000" kern="1200" dirty="0">
        <a:solidFill>
          <a:schemeClr val="tx1"/>
        </a:solidFill>
        <a:latin typeface="+mn-lt"/>
        <a:ea typeface="+mn-ea"/>
        <a:cs typeface="+mn-cs"/>
      </a:defRPr>
    </a:lvl1pPr>
    <a:lvl2pPr marL="177800" indent="-176213" algn="l" defTabSz="914400" rtl="0" eaLnBrk="1" latinLnBrk="0" hangingPunct="1">
      <a:buFont typeface="Symbol" panose="05050102010706020507" pitchFamily="18" charset="2"/>
      <a:buChar char="-"/>
      <a:defRPr lang="de-DE" sz="1000" kern="1200" dirty="0">
        <a:solidFill>
          <a:schemeClr val="tx1"/>
        </a:solidFill>
        <a:latin typeface="+mn-lt"/>
        <a:ea typeface="+mn-ea"/>
        <a:cs typeface="+mn-cs"/>
      </a:defRPr>
    </a:lvl2pPr>
    <a:lvl3pPr marL="361950" indent="-180975" algn="l" defTabSz="914400" rtl="0" eaLnBrk="1" latinLnBrk="0" hangingPunct="1">
      <a:buFont typeface="Symbol" panose="05050102010706020507" pitchFamily="18" charset="2"/>
      <a:buChar char="-"/>
      <a:tabLst/>
      <a:defRPr lang="de-DE" sz="1000" kern="1200" dirty="0">
        <a:solidFill>
          <a:schemeClr val="tx1"/>
        </a:solidFill>
        <a:latin typeface="+mn-lt"/>
        <a:ea typeface="+mn-ea"/>
        <a:cs typeface="+mn-cs"/>
      </a:defRPr>
    </a:lvl3pPr>
    <a:lvl4pPr marL="539750" indent="-180975" algn="l" defTabSz="914400" rtl="0" eaLnBrk="1" latinLnBrk="0" hangingPunct="1">
      <a:buFont typeface="Symbol" panose="05050102010706020507" pitchFamily="18" charset="2"/>
      <a:buChar char="-"/>
      <a:defRPr lang="de-DE" sz="1000" kern="1200" dirty="0">
        <a:solidFill>
          <a:schemeClr val="tx1"/>
        </a:solidFill>
        <a:latin typeface="+mn-lt"/>
        <a:ea typeface="+mn-ea"/>
        <a:cs typeface="+mn-cs"/>
      </a:defRPr>
    </a:lvl4pPr>
    <a:lvl5pPr marL="717550" indent="-176213" algn="l" defTabSz="914400" rtl="0" eaLnBrk="1" latinLnBrk="0" hangingPunct="1">
      <a:buFont typeface="Symbol" panose="05050102010706020507" pitchFamily="18" charset="2"/>
      <a:buChar char="-"/>
      <a:defRPr lang="de-DE" sz="1000" kern="1200" dirty="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A6FC-E627-4A9D-8B8B-1C62E384257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913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A6FC-E627-4A9D-8B8B-1C62E384257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92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A6FC-E627-4A9D-8B8B-1C62E384257C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59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A6FC-E627-4A9D-8B8B-1C62E384257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822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A6FC-E627-4A9D-8B8B-1C62E384257C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39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A6FC-E627-4A9D-8B8B-1C62E384257C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81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9A6FC-E627-4A9D-8B8B-1C62E384257C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182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>
            <a:extLst>
              <a:ext uri="{FF2B5EF4-FFF2-40B4-BE49-F238E27FC236}">
                <a16:creationId xmlns:a16="http://schemas.microsoft.com/office/drawing/2014/main" id="{523CC3C0-C206-41BD-8241-C82680260CE5}"/>
              </a:ext>
            </a:extLst>
          </p:cNvPr>
          <p:cNvSpPr/>
          <p:nvPr userDrawn="1"/>
        </p:nvSpPr>
        <p:spPr bwMode="gray">
          <a:xfrm>
            <a:off x="0" y="5022850"/>
            <a:ext cx="9144000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B71B00C-D080-480A-9CF3-CDE0342B5C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3022600" y="1697501"/>
            <a:ext cx="3625850" cy="13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B5A00D9-1349-4C51-B801-D64695D401B6}"/>
              </a:ext>
            </a:extLst>
          </p:cNvPr>
          <p:cNvSpPr/>
          <p:nvPr userDrawn="1"/>
        </p:nvSpPr>
        <p:spPr bwMode="gray">
          <a:xfrm>
            <a:off x="0" y="1206500"/>
            <a:ext cx="9144000" cy="38163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60000" y="421200"/>
            <a:ext cx="684281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53654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lvl="0" algn="l" defTabSz="653654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CF0416-4651-4E3A-9DBE-24F3AE17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8DC603-10CA-491D-AC5A-70ED7978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920994-BDCE-400E-9311-BDA2EB300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1530535"/>
            <a:ext cx="8426450" cy="3203390"/>
          </a:xfrm>
        </p:spPr>
        <p:txBody>
          <a:bodyPr/>
          <a:lstStyle>
            <a:lvl1pPr marL="0" indent="304800">
              <a:lnSpc>
                <a:spcPct val="90000"/>
              </a:lnSpc>
              <a:buFont typeface="Wingdings" panose="05000000000000000000" pitchFamily="2" charset="2"/>
              <a:buNone/>
              <a:defRPr sz="3000"/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AF525C4-CB87-44F4-89FB-6DC6ABC9BE05}"/>
              </a:ext>
            </a:extLst>
          </p:cNvPr>
          <p:cNvSpPr>
            <a:spLocks/>
          </p:cNvSpPr>
          <p:nvPr userDrawn="1"/>
        </p:nvSpPr>
        <p:spPr bwMode="gray">
          <a:xfrm>
            <a:off x="359532" y="1622845"/>
            <a:ext cx="212724" cy="207902"/>
          </a:xfrm>
          <a:custGeom>
            <a:avLst/>
            <a:gdLst>
              <a:gd name="T0" fmla="*/ 281 w 447"/>
              <a:gd name="T1" fmla="*/ 0 h 437"/>
              <a:gd name="T2" fmla="*/ 160 w 447"/>
              <a:gd name="T3" fmla="*/ 0 h 437"/>
              <a:gd name="T4" fmla="*/ 236 w 447"/>
              <a:gd name="T5" fmla="*/ 101 h 437"/>
              <a:gd name="T6" fmla="*/ 292 w 447"/>
              <a:gd name="T7" fmla="*/ 173 h 437"/>
              <a:gd name="T8" fmla="*/ 0 w 447"/>
              <a:gd name="T9" fmla="*/ 173 h 437"/>
              <a:gd name="T10" fmla="*/ 0 w 447"/>
              <a:gd name="T11" fmla="*/ 263 h 437"/>
              <a:gd name="T12" fmla="*/ 292 w 447"/>
              <a:gd name="T13" fmla="*/ 263 h 437"/>
              <a:gd name="T14" fmla="*/ 236 w 447"/>
              <a:gd name="T15" fmla="*/ 336 h 437"/>
              <a:gd name="T16" fmla="*/ 160 w 447"/>
              <a:gd name="T17" fmla="*/ 437 h 437"/>
              <a:gd name="T18" fmla="*/ 281 w 447"/>
              <a:gd name="T19" fmla="*/ 437 h 437"/>
              <a:gd name="T20" fmla="*/ 447 w 447"/>
              <a:gd name="T21" fmla="*/ 218 h 437"/>
              <a:gd name="T22" fmla="*/ 281 w 447"/>
              <a:gd name="T23" fmla="*/ 0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7" h="437">
                <a:moveTo>
                  <a:pt x="281" y="0"/>
                </a:moveTo>
                <a:cubicBezTo>
                  <a:pt x="160" y="0"/>
                  <a:pt x="160" y="0"/>
                  <a:pt x="160" y="0"/>
                </a:cubicBezTo>
                <a:cubicBezTo>
                  <a:pt x="236" y="101"/>
                  <a:pt x="236" y="101"/>
                  <a:pt x="236" y="101"/>
                </a:cubicBezTo>
                <a:cubicBezTo>
                  <a:pt x="256" y="128"/>
                  <a:pt x="274" y="151"/>
                  <a:pt x="292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263"/>
                  <a:pt x="0" y="263"/>
                  <a:pt x="0" y="263"/>
                </a:cubicBezTo>
                <a:cubicBezTo>
                  <a:pt x="292" y="263"/>
                  <a:pt x="292" y="263"/>
                  <a:pt x="292" y="263"/>
                </a:cubicBezTo>
                <a:cubicBezTo>
                  <a:pt x="273" y="286"/>
                  <a:pt x="256" y="309"/>
                  <a:pt x="236" y="336"/>
                </a:cubicBezTo>
                <a:cubicBezTo>
                  <a:pt x="160" y="437"/>
                  <a:pt x="160" y="437"/>
                  <a:pt x="160" y="437"/>
                </a:cubicBezTo>
                <a:cubicBezTo>
                  <a:pt x="281" y="437"/>
                  <a:pt x="281" y="437"/>
                  <a:pt x="281" y="437"/>
                </a:cubicBezTo>
                <a:cubicBezTo>
                  <a:pt x="447" y="218"/>
                  <a:pt x="447" y="218"/>
                  <a:pt x="447" y="218"/>
                </a:cubicBezTo>
                <a:lnTo>
                  <a:pt x="28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4BC324F-7125-431C-81F9-EDBAC16E78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245418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1B5A00D9-1349-4C51-B801-D64695D401B6}"/>
              </a:ext>
            </a:extLst>
          </p:cNvPr>
          <p:cNvSpPr/>
          <p:nvPr userDrawn="1"/>
        </p:nvSpPr>
        <p:spPr bwMode="ltGray">
          <a:xfrm>
            <a:off x="0" y="1206500"/>
            <a:ext cx="9144000" cy="38163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60000" y="421200"/>
            <a:ext cx="684281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53654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lvl="0" algn="l" defTabSz="653654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CF0416-4651-4E3A-9DBE-24F3AE17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8DC603-10CA-491D-AC5A-70ED7978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920994-BDCE-400E-9311-BDA2EB300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8775" y="1530535"/>
            <a:ext cx="8426450" cy="3203390"/>
          </a:xfrm>
        </p:spPr>
        <p:txBody>
          <a:bodyPr/>
          <a:lstStyle>
            <a:lvl1pPr marL="0" indent="304800">
              <a:lnSpc>
                <a:spcPct val="90000"/>
              </a:lnSpc>
              <a:buFont typeface="Wingdings" panose="05000000000000000000" pitchFamily="2" charset="2"/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AF525C4-CB87-44F4-89FB-6DC6ABC9BE05}"/>
              </a:ext>
            </a:extLst>
          </p:cNvPr>
          <p:cNvSpPr>
            <a:spLocks/>
          </p:cNvSpPr>
          <p:nvPr userDrawn="1"/>
        </p:nvSpPr>
        <p:spPr bwMode="gray">
          <a:xfrm>
            <a:off x="359532" y="1675803"/>
            <a:ext cx="212724" cy="207902"/>
          </a:xfrm>
          <a:custGeom>
            <a:avLst/>
            <a:gdLst>
              <a:gd name="T0" fmla="*/ 281 w 447"/>
              <a:gd name="T1" fmla="*/ 0 h 437"/>
              <a:gd name="T2" fmla="*/ 160 w 447"/>
              <a:gd name="T3" fmla="*/ 0 h 437"/>
              <a:gd name="T4" fmla="*/ 236 w 447"/>
              <a:gd name="T5" fmla="*/ 101 h 437"/>
              <a:gd name="T6" fmla="*/ 292 w 447"/>
              <a:gd name="T7" fmla="*/ 173 h 437"/>
              <a:gd name="T8" fmla="*/ 0 w 447"/>
              <a:gd name="T9" fmla="*/ 173 h 437"/>
              <a:gd name="T10" fmla="*/ 0 w 447"/>
              <a:gd name="T11" fmla="*/ 263 h 437"/>
              <a:gd name="T12" fmla="*/ 292 w 447"/>
              <a:gd name="T13" fmla="*/ 263 h 437"/>
              <a:gd name="T14" fmla="*/ 236 w 447"/>
              <a:gd name="T15" fmla="*/ 336 h 437"/>
              <a:gd name="T16" fmla="*/ 160 w 447"/>
              <a:gd name="T17" fmla="*/ 437 h 437"/>
              <a:gd name="T18" fmla="*/ 281 w 447"/>
              <a:gd name="T19" fmla="*/ 437 h 437"/>
              <a:gd name="T20" fmla="*/ 447 w 447"/>
              <a:gd name="T21" fmla="*/ 218 h 437"/>
              <a:gd name="T22" fmla="*/ 281 w 447"/>
              <a:gd name="T23" fmla="*/ 0 h 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7" h="437">
                <a:moveTo>
                  <a:pt x="281" y="0"/>
                </a:moveTo>
                <a:cubicBezTo>
                  <a:pt x="160" y="0"/>
                  <a:pt x="160" y="0"/>
                  <a:pt x="160" y="0"/>
                </a:cubicBezTo>
                <a:cubicBezTo>
                  <a:pt x="236" y="101"/>
                  <a:pt x="236" y="101"/>
                  <a:pt x="236" y="101"/>
                </a:cubicBezTo>
                <a:cubicBezTo>
                  <a:pt x="256" y="128"/>
                  <a:pt x="274" y="151"/>
                  <a:pt x="292" y="173"/>
                </a:cubicBezTo>
                <a:cubicBezTo>
                  <a:pt x="0" y="173"/>
                  <a:pt x="0" y="173"/>
                  <a:pt x="0" y="173"/>
                </a:cubicBezTo>
                <a:cubicBezTo>
                  <a:pt x="0" y="263"/>
                  <a:pt x="0" y="263"/>
                  <a:pt x="0" y="263"/>
                </a:cubicBezTo>
                <a:cubicBezTo>
                  <a:pt x="292" y="263"/>
                  <a:pt x="292" y="263"/>
                  <a:pt x="292" y="263"/>
                </a:cubicBezTo>
                <a:cubicBezTo>
                  <a:pt x="273" y="286"/>
                  <a:pt x="256" y="309"/>
                  <a:pt x="236" y="336"/>
                </a:cubicBezTo>
                <a:cubicBezTo>
                  <a:pt x="160" y="437"/>
                  <a:pt x="160" y="437"/>
                  <a:pt x="160" y="437"/>
                </a:cubicBezTo>
                <a:cubicBezTo>
                  <a:pt x="281" y="437"/>
                  <a:pt x="281" y="437"/>
                  <a:pt x="281" y="437"/>
                </a:cubicBezTo>
                <a:cubicBezTo>
                  <a:pt x="447" y="218"/>
                  <a:pt x="447" y="218"/>
                  <a:pt x="447" y="218"/>
                </a:cubicBezTo>
                <a:lnTo>
                  <a:pt x="28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9A846282-941D-4026-AA15-0E7A636D63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</p:spTree>
    <p:extLst>
      <p:ext uri="{BB962C8B-B14F-4D97-AF65-F5344CB8AC3E}">
        <p14:creationId xmlns:p14="http://schemas.microsoft.com/office/powerpoint/2010/main" val="13915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hart / 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Bildplatzhalter 2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61569" y="3045419"/>
            <a:ext cx="4138994" cy="168850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186" name="Bildplatzhalt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643438" y="3045419"/>
            <a:ext cx="4137750" cy="1688506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187" name="Bildplatzhalter 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60000" y="1206501"/>
            <a:ext cx="4140563" cy="1696044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188" name="Bildplatzhalter 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4643438" y="1206500"/>
            <a:ext cx="4137750" cy="169604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189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ct val="90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190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7792"/>
            <a:ext cx="6840000" cy="252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38561C6-298B-42AA-BBF8-781635F9D81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EB857CE-AC7E-46F5-A2E3-9DCD51D1A4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6970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ultiline /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 hasCustomPrompt="1"/>
          </p:nvPr>
        </p:nvSpPr>
        <p:spPr bwMode="gray">
          <a:xfrm>
            <a:off x="358775" y="1206500"/>
            <a:ext cx="8426449" cy="338455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  <a:lvl6pPr marL="568800" indent="-190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/>
            </a:lvl6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hasCustomPrompt="1"/>
          </p:nvPr>
        </p:nvSpPr>
        <p:spPr bwMode="gray">
          <a:xfrm>
            <a:off x="360000" y="421200"/>
            <a:ext cx="6842812" cy="50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653654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 lvl="0" algn="l" defTabSz="653654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CF0416-4651-4E3A-9DBE-24F3AE17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8DC603-10CA-491D-AC5A-70ED79785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41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86B2126-19AE-47CA-8C89-DE98C8F2124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 bwMode="gray">
          <a:xfrm>
            <a:off x="358775" y="1206500"/>
            <a:ext cx="8426450" cy="3387725"/>
          </a:xfrm>
        </p:spPr>
        <p:txBody>
          <a:bodyPr/>
          <a:lstStyle/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586B0146-C68B-41F9-8775-98078717EBB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C53EBA29-43EA-4614-A96C-F208755A3F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780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numbe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>
            <a:spLocks noGrp="1"/>
          </p:cNvSpPr>
          <p:nvPr>
            <p:ph idx="1" hasCustomPrompt="1"/>
          </p:nvPr>
        </p:nvSpPr>
        <p:spPr bwMode="gray">
          <a:xfrm>
            <a:off x="360004" y="1206499"/>
            <a:ext cx="8423999" cy="338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>
              <a:spcAft>
                <a:spcPts val="400"/>
              </a:spcAft>
              <a:buClr>
                <a:schemeClr val="tx2"/>
              </a:buClr>
              <a:buFont typeface="+mj-lt"/>
              <a:buAutoNum type="arabicPeriod"/>
              <a:defRPr b="1">
                <a:solidFill>
                  <a:schemeClr val="tx1"/>
                </a:solidFill>
              </a:defRPr>
            </a:lvl1pPr>
            <a:lvl2pPr marL="717550" indent="-342900">
              <a:spcAft>
                <a:spcPts val="400"/>
              </a:spcAft>
              <a:buClr>
                <a:schemeClr val="tx2"/>
              </a:buClr>
              <a:buFont typeface="+mj-lt"/>
              <a:buAutoNum type="alphaLcPeriod"/>
              <a:defRPr>
                <a:solidFill>
                  <a:schemeClr val="tx1"/>
                </a:solidFill>
              </a:defRPr>
            </a:lvl2pPr>
            <a:lvl3pPr marL="895350" indent="-177800" defTabSz="717550">
              <a:spcAft>
                <a:spcPts val="400"/>
              </a:spcAft>
              <a:buClrTx/>
              <a:buSzPct val="100000"/>
              <a:buFont typeface="Arial" panose="020B0604020202020204" pitchFamily="34" charset="0"/>
              <a:buChar char="•"/>
              <a:defRPr lang="de-DE" sz="1600" dirty="0" smtClean="0">
                <a:solidFill>
                  <a:schemeClr val="tx1"/>
                </a:solidFill>
                <a:latin typeface="+mn-lt"/>
                <a:ea typeface="Arial"/>
              </a:defRPr>
            </a:lvl3pPr>
            <a:lvl4pPr marL="1079500" indent="-184150">
              <a:spcAft>
                <a:spcPts val="400"/>
              </a:spcAft>
              <a:buClrTx/>
              <a:buSzPct val="100000"/>
              <a:buFont typeface="Arial" panose="020B0604020202020204" pitchFamily="34" charset="0"/>
              <a:buChar char="−"/>
              <a:defRPr lang="de-DE" sz="1600" b="0" baseline="0" dirty="0">
                <a:solidFill>
                  <a:schemeClr val="tx1"/>
                </a:solidFill>
                <a:latin typeface="+mn-lt"/>
                <a:ea typeface="Arial"/>
              </a:defRPr>
            </a:lvl4pPr>
            <a:lvl5pPr marL="1257300" indent="-177800"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−"/>
              <a:defRPr sz="1400" baseline="0">
                <a:solidFill>
                  <a:schemeClr val="tx1"/>
                </a:solidFill>
              </a:defRPr>
            </a:lvl5pPr>
            <a:lvl6pPr marL="1435100" marR="0" indent="-177800" algn="l" defTabSz="871545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tabLst/>
              <a:defRPr sz="1400">
                <a:solidFill>
                  <a:schemeClr val="tx1"/>
                </a:solidFill>
              </a:defRPr>
            </a:lvl6pPr>
            <a:lvl7pPr marL="846907" indent="0">
              <a:buFont typeface="+mj-lt"/>
              <a:buAutoNum type="arabicPeriod"/>
              <a:defRPr/>
            </a:lvl7pPr>
            <a:lvl8pPr marL="846907" indent="-342903">
              <a:buFont typeface="+mj-lt"/>
              <a:buAutoNum type="arabicPeriod"/>
              <a:defRPr/>
            </a:lvl8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  <a:p>
            <a:pPr lvl="5"/>
            <a:r>
              <a:rPr lang="en-US" noProof="0" dirty="0"/>
              <a:t>Text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B3BF68-C837-4FFB-9F15-89C960C7E8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26D1C5-D3AA-4F80-A556-774AC4409B0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33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left +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quarter" idx="15" hasCustomPrompt="1"/>
          </p:nvPr>
        </p:nvSpPr>
        <p:spPr bwMode="gray">
          <a:xfrm>
            <a:off x="4643438" y="1206500"/>
            <a:ext cx="4140581" cy="33900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81" y="1206500"/>
            <a:ext cx="4140581" cy="33900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EDF93C-10D1-4329-B277-203E2CD5BA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1C7933-3BB6-4722-9ED3-79512DCF4D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874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left + top and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quarter" idx="15" hasCustomPrompt="1"/>
          </p:nvPr>
        </p:nvSpPr>
        <p:spPr bwMode="gray">
          <a:xfrm>
            <a:off x="4643439" y="1206499"/>
            <a:ext cx="4141786" cy="1692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82" y="1206500"/>
            <a:ext cx="4140581" cy="33900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6" hasCustomPrompt="1"/>
          </p:nvPr>
        </p:nvSpPr>
        <p:spPr bwMode="gray">
          <a:xfrm>
            <a:off x="4643438" y="3041650"/>
            <a:ext cx="4140581" cy="15548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9584941-B3A2-4395-BC33-73375F4F226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9D087E2-497A-4F44-BC64-F5F1EB7DE0D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266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left + pictur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>
            <a:extLst>
              <a:ext uri="{FF2B5EF4-FFF2-40B4-BE49-F238E27FC236}">
                <a16:creationId xmlns:a16="http://schemas.microsoft.com/office/drawing/2014/main" id="{391E00EF-E70B-4755-9BA9-B30DAB88A69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643440" y="1"/>
            <a:ext cx="4500560" cy="50228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81" y="1206500"/>
            <a:ext cx="4140581" cy="33900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0000" y="669600"/>
            <a:ext cx="4140563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4140563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EDF93C-10D1-4329-B277-203E2CD5BA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1C7933-3BB6-4722-9ED3-79512DCF4D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A35ED76-87D3-4624-8A5C-5AA321B2FA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8006666" y="370744"/>
            <a:ext cx="909637" cy="34638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75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left +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3">
            <a:extLst>
              <a:ext uri="{FF2B5EF4-FFF2-40B4-BE49-F238E27FC236}">
                <a16:creationId xmlns:a16="http://schemas.microsoft.com/office/drawing/2014/main" id="{391E00EF-E70B-4755-9BA9-B30DAB88A69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4643440" y="1206499"/>
            <a:ext cx="4500560" cy="381635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4" hasCustomPrompt="1"/>
          </p:nvPr>
        </p:nvSpPr>
        <p:spPr bwMode="gray">
          <a:xfrm>
            <a:off x="359981" y="1206500"/>
            <a:ext cx="4140581" cy="33900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0000" y="669600"/>
            <a:ext cx="4140563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4140563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EDF93C-10D1-4329-B277-203E2CD5BA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1C7933-3BB6-4722-9ED3-79512DCF4D3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6424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/ title + subhead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53367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19" progId="TCLayout.ActiveDocument.1">
                  <p:embed/>
                </p:oleObj>
              </mc:Choice>
              <mc:Fallback>
                <p:oleObj name="think-cell Slide" r:id="rId3" imgW="410" imgH="419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68313" y="4122302"/>
            <a:ext cx="3959225" cy="64813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 sz="900" b="0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Name, place, date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35B4797-4675-4DDC-946A-7B7A5848C5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7543" y="1526582"/>
            <a:ext cx="8317681" cy="939537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340A36C9-2F8B-40D4-A9C6-B62F171CFCD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03238" y="340452"/>
            <a:ext cx="1800225" cy="685507"/>
          </a:xfrm>
          <a:prstGeom prst="rect">
            <a:avLst/>
          </a:prstGeom>
        </p:spPr>
      </p:pic>
      <p:sp>
        <p:nvSpPr>
          <p:cNvPr id="58" name="Rechteck 57">
            <a:extLst>
              <a:ext uri="{FF2B5EF4-FFF2-40B4-BE49-F238E27FC236}">
                <a16:creationId xmlns:a16="http://schemas.microsoft.com/office/drawing/2014/main" id="{6A7E1677-F717-4AC5-B022-C3811F5AA677}"/>
              </a:ext>
            </a:extLst>
          </p:cNvPr>
          <p:cNvSpPr/>
          <p:nvPr userDrawn="1"/>
        </p:nvSpPr>
        <p:spPr bwMode="gray">
          <a:xfrm>
            <a:off x="0" y="5022850"/>
            <a:ext cx="9144000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3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left + image / content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360367" y="3041649"/>
            <a:ext cx="4140196" cy="155424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5" hasCustomPrompt="1"/>
          </p:nvPr>
        </p:nvSpPr>
        <p:spPr bwMode="gray">
          <a:xfrm>
            <a:off x="4643439" y="1206500"/>
            <a:ext cx="4141785" cy="338939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6" hasCustomPrompt="1"/>
          </p:nvPr>
        </p:nvSpPr>
        <p:spPr bwMode="gray">
          <a:xfrm>
            <a:off x="360004" y="1206499"/>
            <a:ext cx="4140196" cy="1692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F6DD75-8EBB-4F68-BCFD-0B9F87BD8D1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C301448-3486-4D04-BABA-6954C16BED3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88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top + below left +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quarter" idx="15" hasCustomPrompt="1"/>
          </p:nvPr>
        </p:nvSpPr>
        <p:spPr bwMode="gray">
          <a:xfrm>
            <a:off x="4643437" y="2545086"/>
            <a:ext cx="4141788" cy="2045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6" hasCustomPrompt="1"/>
          </p:nvPr>
        </p:nvSpPr>
        <p:spPr bwMode="gray">
          <a:xfrm>
            <a:off x="358776" y="1206500"/>
            <a:ext cx="8425244" cy="119458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7" hasCustomPrompt="1"/>
          </p:nvPr>
        </p:nvSpPr>
        <p:spPr bwMode="gray">
          <a:xfrm>
            <a:off x="358775" y="2545086"/>
            <a:ext cx="4141788" cy="20459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655904-3C7E-4BD9-95A4-5142A05E49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F2417C-F0B6-44CB-88D1-7AB10B091B3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799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top + picture be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4E37C8EA-9E22-4A15-B10E-9DBD1A4751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0" y="2646139"/>
            <a:ext cx="9144000" cy="2376711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3" name="Inhaltsplatzhalter 3"/>
          <p:cNvSpPr>
            <a:spLocks noGrp="1"/>
          </p:cNvSpPr>
          <p:nvPr>
            <p:ph sz="quarter" idx="16" hasCustomPrompt="1"/>
          </p:nvPr>
        </p:nvSpPr>
        <p:spPr bwMode="gray">
          <a:xfrm>
            <a:off x="358776" y="1206499"/>
            <a:ext cx="8425244" cy="1367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655904-3C7E-4BD9-95A4-5142A05E496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F2417C-F0B6-44CB-88D1-7AB10B091B3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813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+ subhead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91503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9" imgH="414" progId="TCLayout.ActiveDocument.1">
                  <p:embed/>
                </p:oleObj>
              </mc:Choice>
              <mc:Fallback>
                <p:oleObj name="think-cell Slide" r:id="rId3" imgW="409" imgH="41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16DA8C-696E-4143-881A-477ED6059A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943156-798D-49DD-A3CD-5A7370B484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full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88328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19" progId="TCLayout.ActiveDocument.1">
                  <p:embed/>
                </p:oleObj>
              </mc:Choice>
              <mc:Fallback>
                <p:oleObj name="think-cell Slide" r:id="rId3" imgW="410" imgH="419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06500"/>
            <a:ext cx="9144000" cy="38163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0DFF15-D7F3-4BE7-AEEB-55E258A1AF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00A0B6-D7E3-42BB-998A-C3B975C576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03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59880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19" progId="TCLayout.ActiveDocument.1">
                  <p:embed/>
                </p:oleObj>
              </mc:Choice>
              <mc:Fallback>
                <p:oleObj name="think-cell Slide" r:id="rId3" imgW="410" imgH="419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Bildplatzhalt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9144000" cy="50228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0DFF15-D7F3-4BE7-AEEB-55E258A1AF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00A0B6-D7E3-42BB-998A-C3B975C576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04B56930-66B3-42CC-B84B-33841BFEC3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8006666" y="370744"/>
            <a:ext cx="909637" cy="346380"/>
          </a:xfr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657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ellenplatzhalter 2"/>
          <p:cNvSpPr>
            <a:spLocks noGrp="1"/>
          </p:cNvSpPr>
          <p:nvPr>
            <p:ph type="tbl" idx="1" hasCustomPrompt="1"/>
          </p:nvPr>
        </p:nvSpPr>
        <p:spPr bwMode="gray">
          <a:xfrm>
            <a:off x="360000" y="1206499"/>
            <a:ext cx="8425225" cy="33893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Table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7F8BBF9-3639-4B75-BDD3-E1175EF134A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88C21D-8381-4F69-ABFD-EEE82B377A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42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mplatzhalter 2"/>
          <p:cNvSpPr>
            <a:spLocks noGrp="1"/>
          </p:cNvSpPr>
          <p:nvPr>
            <p:ph type="chart" idx="1" hasCustomPrompt="1"/>
          </p:nvPr>
        </p:nvSpPr>
        <p:spPr bwMode="gray">
          <a:xfrm>
            <a:off x="358775" y="1206499"/>
            <a:ext cx="8426450" cy="338939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Diagram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5C31DF-CA17-4C84-973A-65E0D840CB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582D2F-8F16-4902-8649-7C84A58A31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962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diagram top +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grammplatzhalter 2"/>
          <p:cNvSpPr>
            <a:spLocks noGrp="1"/>
          </p:cNvSpPr>
          <p:nvPr>
            <p:ph type="chart" idx="1" hasCustomPrompt="1"/>
          </p:nvPr>
        </p:nvSpPr>
        <p:spPr bwMode="gray">
          <a:xfrm>
            <a:off x="359999" y="1206499"/>
            <a:ext cx="8425225" cy="16922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Diagram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idx="13" hasCustomPrompt="1"/>
          </p:nvPr>
        </p:nvSpPr>
        <p:spPr bwMode="gray">
          <a:xfrm>
            <a:off x="360000" y="3041650"/>
            <a:ext cx="8425224" cy="16922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Diagram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rgbClr val="000000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CD3A8E-49E1-438E-8268-13DCA42280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97D12C-821D-47D1-9029-EC98A3C3CAD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9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content top + bot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/>
          <p:cNvSpPr>
            <a:spLocks noGrp="1"/>
          </p:cNvSpPr>
          <p:nvPr>
            <p:ph sz="quarter" idx="21" hasCustomPrompt="1"/>
          </p:nvPr>
        </p:nvSpPr>
        <p:spPr bwMode="gray">
          <a:xfrm>
            <a:off x="360002" y="3316122"/>
            <a:ext cx="8423639" cy="1279831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120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20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358774" y="1206500"/>
            <a:ext cx="8426451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36000" rIns="36000" bIns="36000" anchor="ctr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idx="16" hasCustomPrompt="1"/>
          </p:nvPr>
        </p:nvSpPr>
        <p:spPr bwMode="gray">
          <a:xfrm>
            <a:off x="358775" y="2991469"/>
            <a:ext cx="8426451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36000" rIns="36000" bIns="36000" anchor="ctr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5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360002" y="1528168"/>
            <a:ext cx="8423639" cy="1279832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120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20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F3B210-B4F3-4D9C-AE96-19B5218A5BD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F22887-DC7F-4680-996B-6D9BA7A81BF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59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/ title + subhead. /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9585892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19" progId="TCLayout.ActiveDocument.1">
                  <p:embed/>
                </p:oleObj>
              </mc:Choice>
              <mc:Fallback>
                <p:oleObj name="think-cell Slide" r:id="rId3" imgW="410" imgH="419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Bildplatzhalter 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2574925"/>
            <a:ext cx="9144000" cy="2447925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67543" y="4122301"/>
            <a:ext cx="3959995" cy="64813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 sz="900" b="0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Name, place, date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CD5B6494-B709-40DA-B886-91FEEB5AA5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03238" y="340452"/>
            <a:ext cx="1800225" cy="68550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B4699C4-5400-4CDA-8C15-7C0E392B8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7543" y="1526583"/>
            <a:ext cx="8317682" cy="939536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B8273A55-9892-413F-AF5B-9A3BDEDCA3F5}"/>
              </a:ext>
            </a:extLst>
          </p:cNvPr>
          <p:cNvSpPr/>
          <p:nvPr userDrawn="1"/>
        </p:nvSpPr>
        <p:spPr bwMode="gray">
          <a:xfrm>
            <a:off x="0" y="5022850"/>
            <a:ext cx="9144000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97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4 conten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358779" y="1206501"/>
            <a:ext cx="4068763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36000" rIns="36000" bIns="36000" anchor="ctr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5" hasCustomPrompt="1"/>
          </p:nvPr>
        </p:nvSpPr>
        <p:spPr bwMode="gray">
          <a:xfrm>
            <a:off x="4716020" y="1206501"/>
            <a:ext cx="4069205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36000" rIns="36000" bIns="36000" anchor="ctr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4" name="Textplatzhalter 2"/>
          <p:cNvSpPr>
            <a:spLocks noGrp="1"/>
          </p:cNvSpPr>
          <p:nvPr>
            <p:ph type="body" idx="16" hasCustomPrompt="1"/>
          </p:nvPr>
        </p:nvSpPr>
        <p:spPr bwMode="gray">
          <a:xfrm>
            <a:off x="358779" y="2988000"/>
            <a:ext cx="4068763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108000" tIns="36000" rIns="36000" bIns="36000" anchor="ctr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idx="17" hasCustomPrompt="1"/>
          </p:nvPr>
        </p:nvSpPr>
        <p:spPr bwMode="gray">
          <a:xfrm>
            <a:off x="4716020" y="2988000"/>
            <a:ext cx="4069205" cy="252000"/>
          </a:xfrm>
          <a:prstGeom prst="rect">
            <a:avLst/>
          </a:prstGeom>
          <a:solidFill>
            <a:schemeClr val="accent2"/>
          </a:solidFill>
        </p:spPr>
        <p:txBody>
          <a:bodyPr lIns="108000" tIns="36000" rIns="36000" bIns="36000" anchor="ctr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defRPr sz="1200" b="1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quarter" idx="19" hasCustomPrompt="1"/>
          </p:nvPr>
        </p:nvSpPr>
        <p:spPr bwMode="gray">
          <a:xfrm>
            <a:off x="360004" y="1530500"/>
            <a:ext cx="4067999" cy="1277500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120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20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7" name="Inhaltsplatzhalter 3"/>
          <p:cNvSpPr>
            <a:spLocks noGrp="1"/>
          </p:cNvSpPr>
          <p:nvPr>
            <p:ph sz="quarter" idx="20" hasCustomPrompt="1"/>
          </p:nvPr>
        </p:nvSpPr>
        <p:spPr bwMode="gray">
          <a:xfrm>
            <a:off x="4716020" y="1530500"/>
            <a:ext cx="4067999" cy="12775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spcAft>
                <a:spcPts val="300"/>
              </a:spcAft>
              <a:defRPr sz="120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120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20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quarter" idx="21" hasCustomPrompt="1"/>
          </p:nvPr>
        </p:nvSpPr>
        <p:spPr bwMode="gray">
          <a:xfrm>
            <a:off x="358779" y="3311999"/>
            <a:ext cx="4067999" cy="1283891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120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20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quarter" idx="22" hasCustomPrompt="1"/>
          </p:nvPr>
        </p:nvSpPr>
        <p:spPr bwMode="gray">
          <a:xfrm>
            <a:off x="4714795" y="3311999"/>
            <a:ext cx="4067999" cy="1283891"/>
          </a:xfrm>
          <a:prstGeom prst="rect">
            <a:avLst/>
          </a:prstGeom>
        </p:spPr>
        <p:txBody>
          <a:bodyPr/>
          <a:lstStyle>
            <a:lvl1pPr>
              <a:spcAft>
                <a:spcPts val="300"/>
              </a:spcAft>
              <a:defRPr sz="1200">
                <a:solidFill>
                  <a:schemeClr val="tx1"/>
                </a:solidFill>
              </a:defRPr>
            </a:lvl1pPr>
            <a:lvl2pPr>
              <a:spcAft>
                <a:spcPts val="300"/>
              </a:spcAft>
              <a:defRPr sz="1200">
                <a:solidFill>
                  <a:schemeClr val="tx1"/>
                </a:solidFill>
              </a:defRPr>
            </a:lvl2pPr>
            <a:lvl3pPr>
              <a:spcAft>
                <a:spcPts val="300"/>
              </a:spcAft>
              <a:defRPr sz="1200">
                <a:solidFill>
                  <a:schemeClr val="tx1"/>
                </a:solidFill>
              </a:defRPr>
            </a:lvl3pPr>
            <a:lvl4pPr>
              <a:spcAft>
                <a:spcPts val="300"/>
              </a:spcAft>
              <a:defRPr sz="1200">
                <a:solidFill>
                  <a:schemeClr val="tx1"/>
                </a:solidFill>
              </a:defRPr>
            </a:lvl4pPr>
            <a:lvl5pPr>
              <a:spcAft>
                <a:spcPts val="300"/>
              </a:spcAft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D739A945-70BF-46A0-B0C9-2E382DDB84B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2F9375F-C1C9-41EC-A393-DDF4D4BDA9A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79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60001" y="1206500"/>
            <a:ext cx="8424000" cy="33845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FFAF01-4DDA-476B-8C03-2FDB15133A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2D1FD5-01FC-4518-87AA-67E0FFC925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46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2 images left +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59999" y="1206500"/>
            <a:ext cx="4140564" cy="33845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3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43437" y="1206500"/>
            <a:ext cx="4141788" cy="33845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4104C2-3824-438B-AAF8-9F1476052F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BFBED8-B3BC-45D5-B0A3-DCF5CDEE51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00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2 images left +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06500"/>
            <a:ext cx="4500563" cy="38163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3" name="Bildplatzhalt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643436" y="1206500"/>
            <a:ext cx="4500563" cy="381635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4104C2-3824-438B-AAF8-9F1476052FC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BFBED8-B3BC-45D5-B0A3-DCF5CDEE51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head. / organization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martArt-Platzhalter 2"/>
          <p:cNvSpPr>
            <a:spLocks noGrp="1"/>
          </p:cNvSpPr>
          <p:nvPr>
            <p:ph type="dgm" idx="1" hasCustomPrompt="1"/>
          </p:nvPr>
        </p:nvSpPr>
        <p:spPr bwMode="gray">
          <a:xfrm>
            <a:off x="360000" y="1206499"/>
            <a:ext cx="8425225" cy="33845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Click to insert SmartArt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669600"/>
            <a:ext cx="6840000" cy="252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1">
                <a:solidFill>
                  <a:schemeClr val="tx1"/>
                </a:solidFill>
              </a:defRPr>
            </a:lvl1pPr>
            <a:lvl2pPr>
              <a:buFontTx/>
              <a:buNone/>
              <a:defRPr sz="1600" b="0"/>
            </a:lvl2pPr>
            <a:lvl3pPr marL="0" indent="0">
              <a:buFontTx/>
              <a:buNone/>
              <a:defRPr sz="1600" b="0"/>
            </a:lvl3pPr>
            <a:lvl4pPr marL="0" indent="0">
              <a:buFontTx/>
              <a:buNone/>
              <a:defRPr sz="1600" b="0"/>
            </a:lvl4pPr>
            <a:lvl5pPr marL="252001" indent="0">
              <a:buFontTx/>
              <a:buNone/>
              <a:defRPr sz="1600" b="0"/>
            </a:lvl5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60000" y="406800"/>
            <a:ext cx="6840000" cy="252000"/>
          </a:xfrm>
        </p:spPr>
        <p:txBody>
          <a:bodyPr anchor="b" anchorCtr="0"/>
          <a:lstStyle>
            <a:lvl1pPr algn="l">
              <a:lnSpc>
                <a:spcPts val="2000"/>
              </a:lnSpc>
              <a:defRPr sz="1600" b="1" cap="none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Heading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FB88AA-3645-4CF3-A05C-F743F56C77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783FAF-9CCD-4676-A5F6-6F019B7CF14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177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39CC560-B7C1-426B-84A5-29EF6E56AF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84B3A15-1333-4CA9-9E7A-71E1B3831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01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/ title + subhead. / large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52532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19" progId="TCLayout.ActiveDocument.1">
                  <p:embed/>
                </p:oleObj>
              </mc:Choice>
              <mc:Fallback>
                <p:oleObj name="think-cell Slide" r:id="rId3" imgW="410" imgH="419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Bildplatzhalter 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643438" y="1"/>
            <a:ext cx="4500562" cy="502285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67543" y="4122301"/>
            <a:ext cx="4033020" cy="64813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 sz="900" b="0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Name, place, date</a:t>
            </a:r>
          </a:p>
        </p:txBody>
      </p:sp>
      <p:pic>
        <p:nvPicPr>
          <p:cNvPr id="72" name="Grafik 71">
            <a:extLst>
              <a:ext uri="{FF2B5EF4-FFF2-40B4-BE49-F238E27FC236}">
                <a16:creationId xmlns:a16="http://schemas.microsoft.com/office/drawing/2014/main" id="{CD5B6494-B709-40DA-B886-91FEEB5AA5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03238" y="340452"/>
            <a:ext cx="1800225" cy="68550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B4699C4-5400-4CDA-8C15-7C0E392B8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7543" y="1926059"/>
            <a:ext cx="4033020" cy="2070828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B8273A55-9892-413F-AF5B-9A3BDEDCA3F5}"/>
              </a:ext>
            </a:extLst>
          </p:cNvPr>
          <p:cNvSpPr/>
          <p:nvPr userDrawn="1"/>
        </p:nvSpPr>
        <p:spPr bwMode="gray">
          <a:xfrm>
            <a:off x="0" y="5022850"/>
            <a:ext cx="9144000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7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/ title + subhead. / large ima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2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0" y="1"/>
            <a:ext cx="9144000" cy="502285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en-US" noProof="0" dirty="0"/>
              <a:t>Click to insert Picture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E1F3DD21-FADB-40A2-8DA2-12ACA627B0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0"/>
            <a:ext cx="4643438" cy="5022850"/>
          </a:xfrm>
          <a:solidFill>
            <a:schemeClr val="bg1">
              <a:alpha val="81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br>
              <a:rPr lang="en-US" noProof="0" dirty="0"/>
            </a:br>
            <a:endParaRPr lang="en-US" noProof="0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455383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19" progId="TCLayout.ActiveDocument.1">
                  <p:embed/>
                </p:oleObj>
              </mc:Choice>
              <mc:Fallback>
                <p:oleObj name="think-cell Slide" r:id="rId3" imgW="410" imgH="419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67543" y="4122301"/>
            <a:ext cx="4033020" cy="64813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 sz="900" b="0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Name, place, date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4699C4-5400-4CDA-8C15-7C0E392B8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7543" y="1926057"/>
            <a:ext cx="4033020" cy="2070832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B8273A55-9892-413F-AF5B-9A3BDEDCA3F5}"/>
              </a:ext>
            </a:extLst>
          </p:cNvPr>
          <p:cNvSpPr/>
          <p:nvPr userDrawn="1"/>
        </p:nvSpPr>
        <p:spPr bwMode="gray">
          <a:xfrm>
            <a:off x="0" y="5022850"/>
            <a:ext cx="9144000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FC63E366-1B36-4655-B661-754CCBBA6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03237" y="345295"/>
            <a:ext cx="1800225" cy="685507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br>
              <a:rPr lang="en-US" noProof="0" dirty="0"/>
            </a:b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7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/ title + subhead. / large imag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2"/>
          <p:cNvSpPr>
            <a:spLocks noGrp="1"/>
          </p:cNvSpPr>
          <p:nvPr>
            <p:ph type="pic" sz="quarter" idx="10"/>
          </p:nvPr>
        </p:nvSpPr>
        <p:spPr bwMode="gray">
          <a:xfrm>
            <a:off x="0" y="1"/>
            <a:ext cx="9144000" cy="502285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000" b="0"/>
            </a:lvl1pPr>
          </a:lstStyle>
          <a:p>
            <a:r>
              <a:rPr lang="cs-CZ" noProof="0"/>
              <a:t>Kliknutím na ikonu přidáte obrázek.</a:t>
            </a:r>
            <a:endParaRPr lang="en-US" noProof="0" dirty="0"/>
          </a:p>
        </p:txBody>
      </p:sp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230601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0" imgH="419" progId="TCLayout.ActiveDocument.1">
                  <p:embed/>
                </p:oleObj>
              </mc:Choice>
              <mc:Fallback>
                <p:oleObj name="think-cell Slide" r:id="rId3" imgW="410" imgH="419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467543" y="4122301"/>
            <a:ext cx="4033020" cy="648137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è"/>
              <a:defRPr sz="900" b="0">
                <a:solidFill>
                  <a:schemeClr val="tx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Name, place, date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B4699C4-5400-4CDA-8C15-7C0E392B8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7543" y="2651249"/>
            <a:ext cx="1124952" cy="479550"/>
          </a:xfrm>
          <a:solidFill>
            <a:schemeClr val="accent6"/>
          </a:solidFill>
        </p:spPr>
        <p:txBody>
          <a:bodyPr wrap="none" lIns="144000" tIns="36000" rIns="144000" anchor="ctr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B8273A55-9892-413F-AF5B-9A3BDEDCA3F5}"/>
              </a:ext>
            </a:extLst>
          </p:cNvPr>
          <p:cNvSpPr/>
          <p:nvPr userDrawn="1"/>
        </p:nvSpPr>
        <p:spPr bwMode="gray">
          <a:xfrm>
            <a:off x="0" y="5022850"/>
            <a:ext cx="9144000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FC63E366-1B36-4655-B661-754CCBBA6E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03237" y="345295"/>
            <a:ext cx="1800225" cy="685507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br>
              <a:rPr lang="en-US" noProof="0" dirty="0"/>
            </a:br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8421F98-EF2F-40A1-9EA1-6DC5106B6A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543" y="3193504"/>
            <a:ext cx="1658175" cy="479550"/>
          </a:xfrm>
          <a:solidFill>
            <a:schemeClr val="accent6"/>
          </a:solidFill>
        </p:spPr>
        <p:txBody>
          <a:bodyPr wrap="none" lIns="144000" tIns="36000" rIns="144000" anchor="ctr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5652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hteck 50">
            <a:extLst>
              <a:ext uri="{FF2B5EF4-FFF2-40B4-BE49-F238E27FC236}">
                <a16:creationId xmlns:a16="http://schemas.microsoft.com/office/drawing/2014/main" id="{3A889A65-425C-4E03-BF5D-0CC8D179AE25}"/>
              </a:ext>
            </a:extLst>
          </p:cNvPr>
          <p:cNvSpPr/>
          <p:nvPr userDrawn="1"/>
        </p:nvSpPr>
        <p:spPr bwMode="gray">
          <a:xfrm>
            <a:off x="0" y="1206500"/>
            <a:ext cx="9144000" cy="3816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56667" y="1530535"/>
            <a:ext cx="8428558" cy="2699779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3000" b="1" cap="none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Text</a:t>
            </a:r>
          </a:p>
        </p:txBody>
      </p:sp>
      <p:sp>
        <p:nvSpPr>
          <p:cNvPr id="21" name="Textplatzhalter 2"/>
          <p:cNvSpPr>
            <a:spLocks noGrp="1"/>
          </p:cNvSpPr>
          <p:nvPr>
            <p:ph type="body" idx="1" hasCustomPrompt="1"/>
          </p:nvPr>
        </p:nvSpPr>
        <p:spPr bwMode="gray">
          <a:xfrm>
            <a:off x="356667" y="4302323"/>
            <a:ext cx="8428558" cy="46805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10000"/>
              </a:lnSpc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457203" indent="0">
              <a:buNone/>
              <a:defRPr sz="1800"/>
            </a:lvl2pPr>
            <a:lvl3pPr marL="914407" indent="0">
              <a:buNone/>
              <a:defRPr sz="1600"/>
            </a:lvl3pPr>
            <a:lvl4pPr marL="1371610" indent="0">
              <a:buNone/>
              <a:defRPr sz="1400"/>
            </a:lvl4pPr>
            <a:lvl5pPr marL="1828813" indent="0">
              <a:buNone/>
              <a:defRPr sz="1400"/>
            </a:lvl5pPr>
            <a:lvl6pPr marL="2286017" indent="0">
              <a:buNone/>
              <a:defRPr sz="1400"/>
            </a:lvl6pPr>
            <a:lvl7pPr marL="2743220" indent="0">
              <a:buNone/>
              <a:defRPr sz="1400"/>
            </a:lvl7pPr>
            <a:lvl8pPr marL="3200424" indent="0">
              <a:buNone/>
              <a:defRPr sz="1400"/>
            </a:lvl8pPr>
            <a:lvl9pPr marL="3657627" indent="0">
              <a:buNone/>
              <a:defRPr sz="1400"/>
            </a:lvl9pPr>
          </a:lstStyle>
          <a:p>
            <a:pPr lvl="0"/>
            <a:r>
              <a:rPr lang="en-US" noProof="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8558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hteck 50">
            <a:extLst>
              <a:ext uri="{FF2B5EF4-FFF2-40B4-BE49-F238E27FC236}">
                <a16:creationId xmlns:a16="http://schemas.microsoft.com/office/drawing/2014/main" id="{3A889A65-425C-4E03-BF5D-0CC8D179AE25}"/>
              </a:ext>
            </a:extLst>
          </p:cNvPr>
          <p:cNvSpPr/>
          <p:nvPr userDrawn="1"/>
        </p:nvSpPr>
        <p:spPr bwMode="gray">
          <a:xfrm>
            <a:off x="0" y="0"/>
            <a:ext cx="9144000" cy="50228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56667" y="1530535"/>
            <a:ext cx="8428558" cy="320339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3000" b="1" cap="none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Text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6F44A01-E8DF-4F99-BC3D-0260098E0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06666" y="370744"/>
            <a:ext cx="909637" cy="3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hteck 50">
            <a:extLst>
              <a:ext uri="{FF2B5EF4-FFF2-40B4-BE49-F238E27FC236}">
                <a16:creationId xmlns:a16="http://schemas.microsoft.com/office/drawing/2014/main" id="{3A889A65-425C-4E03-BF5D-0CC8D179AE25}"/>
              </a:ext>
            </a:extLst>
          </p:cNvPr>
          <p:cNvSpPr/>
          <p:nvPr userDrawn="1"/>
        </p:nvSpPr>
        <p:spPr bwMode="gray">
          <a:xfrm>
            <a:off x="0" y="0"/>
            <a:ext cx="9144000" cy="50228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356667" y="1530535"/>
            <a:ext cx="8428558" cy="3203390"/>
          </a:xfrm>
        </p:spPr>
        <p:txBody>
          <a:bodyPr anchor="t" anchorCtr="0"/>
          <a:lstStyle>
            <a:lvl1pPr algn="l">
              <a:lnSpc>
                <a:spcPct val="90000"/>
              </a:lnSpc>
              <a:defRPr sz="3000" b="1" cap="none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Text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6E97A9-3717-4466-B95D-CD9EF4D6D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06666" y="370744"/>
            <a:ext cx="909637" cy="3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37"/>
            </p:custDataLst>
            <p:extLst>
              <p:ext uri="{D42A27DB-BD31-4B8C-83A1-F6EECF244321}">
                <p14:modId xmlns:p14="http://schemas.microsoft.com/office/powerpoint/2010/main" val="311345799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7" imgH="419" progId="TCLayout.ActiveDocument.1">
                  <p:embed/>
                </p:oleObj>
              </mc:Choice>
              <mc:Fallback>
                <p:oleObj name="think-cell Slide" r:id="rId38" imgW="417" imgH="419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60000" y="4858691"/>
            <a:ext cx="270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841381" eaLnBrk="1" hangingPunct="1">
              <a:spcBef>
                <a:spcPct val="0"/>
              </a:spcBef>
              <a:defRPr sz="700" b="1">
                <a:solidFill>
                  <a:schemeClr val="tx1"/>
                </a:solidFill>
                <a:latin typeface="+mn-lt"/>
              </a:defRPr>
            </a:lvl1pPr>
          </a:lstStyle>
          <a:p>
            <a:fld id="{99CC5461-F7F8-834A-A33C-7913089D93E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5" name="Fußzeilenplatzhalter 49"/>
          <p:cNvSpPr>
            <a:spLocks noGrp="1"/>
          </p:cNvSpPr>
          <p:nvPr>
            <p:ph type="ftr" sz="quarter" idx="3"/>
          </p:nvPr>
        </p:nvSpPr>
        <p:spPr bwMode="gray">
          <a:xfrm>
            <a:off x="720001" y="4858691"/>
            <a:ext cx="8065224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841381" rtl="0" eaLnBrk="1" fontAlgn="base" hangingPunct="1">
              <a:spcBef>
                <a:spcPct val="0"/>
              </a:spcBef>
              <a:spcAft>
                <a:spcPct val="0"/>
              </a:spcAft>
              <a:defRPr lang="de-DE" sz="700" kern="1200" dirty="0">
                <a:solidFill>
                  <a:schemeClr val="tx1"/>
                </a:solidFill>
                <a:latin typeface="+mn-lt"/>
                <a:ea typeface="Arial"/>
                <a:cs typeface="+mn-cs"/>
              </a:defRPr>
            </a:lvl1pPr>
          </a:lstStyle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360000" y="421199"/>
            <a:ext cx="6842812" cy="507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l" defTabSz="653654" rtl="0" eaLnBrk="1" fontAlgn="base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 dirty="0"/>
              <a:t>Heading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idx="1"/>
          </p:nvPr>
        </p:nvSpPr>
        <p:spPr bwMode="gray">
          <a:xfrm>
            <a:off x="359999" y="1206500"/>
            <a:ext cx="8425225" cy="33845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Text</a:t>
            </a:r>
          </a:p>
          <a:p>
            <a:pPr lvl="1"/>
            <a:r>
              <a:rPr lang="en-US" noProof="0" dirty="0"/>
              <a:t>Text</a:t>
            </a:r>
          </a:p>
          <a:p>
            <a:pPr lvl="2"/>
            <a:r>
              <a:rPr lang="en-US" noProof="0" dirty="0"/>
              <a:t>Text</a:t>
            </a:r>
          </a:p>
          <a:p>
            <a:pPr lvl="3"/>
            <a:r>
              <a:rPr lang="en-US" noProof="0" dirty="0"/>
              <a:t>Text</a:t>
            </a:r>
          </a:p>
          <a:p>
            <a:pPr lvl="4"/>
            <a:r>
              <a:rPr lang="en-US" noProof="0" dirty="0"/>
              <a:t>Text</a:t>
            </a:r>
          </a:p>
          <a:p>
            <a:pPr lvl="5"/>
            <a:r>
              <a:rPr lang="en-US" noProof="0" dirty="0"/>
              <a:t>Text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B6B9D2E-F9EE-4D7A-806A-4C6F8A337831}"/>
              </a:ext>
            </a:extLst>
          </p:cNvPr>
          <p:cNvSpPr/>
          <p:nvPr userDrawn="1"/>
        </p:nvSpPr>
        <p:spPr bwMode="gray">
          <a:xfrm>
            <a:off x="0" y="5022850"/>
            <a:ext cx="9144000" cy="125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CCFAAD0-2D61-4D33-A65D-D0E66957F734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8006666" y="370744"/>
            <a:ext cx="909637" cy="34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9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02" r:id="rId2"/>
    <p:sldLayoutId id="2147483700" r:id="rId3"/>
    <p:sldLayoutId id="2147483704" r:id="rId4"/>
    <p:sldLayoutId id="2147483703" r:id="rId5"/>
    <p:sldLayoutId id="2147483714" r:id="rId6"/>
    <p:sldLayoutId id="2147483696" r:id="rId7"/>
    <p:sldLayoutId id="2147483705" r:id="rId8"/>
    <p:sldLayoutId id="2147483706" r:id="rId9"/>
    <p:sldLayoutId id="2147483707" r:id="rId10"/>
    <p:sldLayoutId id="2147483708" r:id="rId11"/>
    <p:sldLayoutId id="2147483697" r:id="rId12"/>
    <p:sldLayoutId id="2147483675" r:id="rId13"/>
    <p:sldLayoutId id="2147483676" r:id="rId14"/>
    <p:sldLayoutId id="2147483678" r:id="rId15"/>
    <p:sldLayoutId id="2147483679" r:id="rId16"/>
    <p:sldLayoutId id="2147483680" r:id="rId17"/>
    <p:sldLayoutId id="2147483710" r:id="rId18"/>
    <p:sldLayoutId id="2147483711" r:id="rId19"/>
    <p:sldLayoutId id="2147483681" r:id="rId20"/>
    <p:sldLayoutId id="2147483682" r:id="rId21"/>
    <p:sldLayoutId id="2147483709" r:id="rId22"/>
    <p:sldLayoutId id="2147483684" r:id="rId23"/>
    <p:sldLayoutId id="2147483685" r:id="rId24"/>
    <p:sldLayoutId id="2147483712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713" r:id="rId33"/>
    <p:sldLayoutId id="2147483693" r:id="rId34"/>
    <p:sldLayoutId id="2147483694" r:id="rId35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GB" sz="1600" b="1" kern="1200" noProof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6858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lang="en-US" sz="1600" b="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6213" algn="l" defTabSz="6858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Tx/>
        <a:buFont typeface="Arial" panose="020B0604020202020204" pitchFamily="34" charset="0"/>
        <a:buChar char="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6213" algn="l" defTabSz="6858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Tx/>
        <a:buFont typeface="Arial" panose="020B0604020202020204" pitchFamily="34" charset="0"/>
        <a:buChar char="−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9138" indent="-180975" algn="l" defTabSz="6858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Tx/>
        <a:buFont typeface="Arial" panose="020B0604020202020204" pitchFamily="34" charset="0"/>
        <a:buChar char="−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6213" algn="l" defTabSz="6858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Tx/>
        <a:buFont typeface="Arial" panose="020B0604020202020204" pitchFamily="34" charset="0"/>
        <a:buChar char="−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76325" indent="-180975" algn="l" defTabSz="6858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Tx/>
        <a:buFont typeface="Arial" panose="020B0604020202020204" pitchFamily="34" charset="0"/>
        <a:buChar char="−"/>
        <a:defRPr lang="en-US" sz="1400" kern="1200" dirty="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226" userDrawn="1">
          <p15:clr>
            <a:srgbClr val="F26B43"/>
          </p15:clr>
        </p15:guide>
        <p15:guide id="7" pos="5534" userDrawn="1">
          <p15:clr>
            <a:srgbClr val="F26B43"/>
          </p15:clr>
        </p15:guide>
        <p15:guide id="8" orient="horz" pos="544" userDrawn="1">
          <p15:clr>
            <a:srgbClr val="F26B43"/>
          </p15:clr>
        </p15:guide>
        <p15:guide id="10" orient="horz" pos="384" userDrawn="1">
          <p15:clr>
            <a:srgbClr val="F26B43"/>
          </p15:clr>
        </p15:guide>
        <p15:guide id="11" orient="horz" pos="2982" userDrawn="1">
          <p15:clr>
            <a:srgbClr val="F26B43"/>
          </p15:clr>
        </p15:guide>
        <p15:guide id="12" orient="horz" pos="760" userDrawn="1">
          <p15:clr>
            <a:srgbClr val="F26B43"/>
          </p15:clr>
        </p15:guide>
        <p15:guide id="14" pos="2925" userDrawn="1">
          <p15:clr>
            <a:srgbClr val="F26B43"/>
          </p15:clr>
        </p15:guide>
        <p15:guide id="15" pos="2835" userDrawn="1">
          <p15:clr>
            <a:srgbClr val="F26B43"/>
          </p15:clr>
        </p15:guide>
        <p15:guide id="16" orient="horz" pos="1826" userDrawn="1">
          <p15:clr>
            <a:srgbClr val="F26B43"/>
          </p15:clr>
        </p15:guide>
        <p15:guide id="17" orient="horz" pos="1916" userDrawn="1">
          <p15:clr>
            <a:srgbClr val="F26B43"/>
          </p15:clr>
        </p15:guide>
        <p15:guide id="18" orient="horz" pos="31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3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video" Target="https://www.youtube.com/embed/DItJSLF8mgI?feature=oembed" TargetMode="External"/><Relationship Id="rId7" Type="http://schemas.openxmlformats.org/officeDocument/2006/relationships/image" Target="../media/image23.emf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5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0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39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chart" Target="../charts/chart1.xm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image" Target="../media/image39.png"/><Relationship Id="rId2" Type="http://schemas.openxmlformats.org/officeDocument/2006/relationships/tags" Target="../tags/tag43.xml"/><Relationship Id="rId16" Type="http://schemas.openxmlformats.org/officeDocument/2006/relationships/image" Target="../media/image7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oleObject" Target="../embeddings/oleObject25.bin"/><Relationship Id="rId10" Type="http://schemas.openxmlformats.org/officeDocument/2006/relationships/tags" Target="../tags/tag51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jpeg"/><Relationship Id="rId2" Type="http://schemas.openxmlformats.org/officeDocument/2006/relationships/tags" Target="../tags/tag13.xml"/><Relationship Id="rId16" Type="http://schemas.openxmlformats.org/officeDocument/2006/relationships/image" Target="../media/image18.emf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2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6.jpeg"/><Relationship Id="rId5" Type="http://schemas.openxmlformats.org/officeDocument/2006/relationships/image" Target="../media/image7.emf"/><Relationship Id="rId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video" Target="https://www.youtube.com/embed/he5I6ByoaB4?feature=oembed" TargetMode="External"/><Relationship Id="rId7" Type="http://schemas.openxmlformats.org/officeDocument/2006/relationships/image" Target="../media/image23.emf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D8B99AA-3828-4678-B8AF-20B16E8E7BA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575727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0D8B99AA-3828-4678-B8AF-20B16E8E7B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d-A132347C-4F2C-48DE-BD69-A3CC3D498E83" descr="Image.jpeg">
            <a:extLst>
              <a:ext uri="{FF2B5EF4-FFF2-40B4-BE49-F238E27FC236}">
                <a16:creationId xmlns:a16="http://schemas.microsoft.com/office/drawing/2014/main" id="{959BEA75-7027-2DBD-82C3-FF9C5F22A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/>
          <a:stretch/>
        </p:blipFill>
        <p:spPr bwMode="auto">
          <a:xfrm>
            <a:off x="0" y="1713"/>
            <a:ext cx="9144000" cy="5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0B3138-EEAB-4ED0-B4C4-FF10B7CBA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3" y="2086750"/>
            <a:ext cx="6899160" cy="922748"/>
          </a:xfrm>
          <a:solidFill>
            <a:schemeClr val="tx2"/>
          </a:solidFill>
        </p:spPr>
        <p:txBody>
          <a:bodyPr vert="horz"/>
          <a:lstStyle/>
          <a:p>
            <a:r>
              <a:rPr lang="en-US" dirty="0">
                <a:solidFill>
                  <a:schemeClr val="bg1"/>
                </a:solidFill>
              </a:rPr>
              <a:t>Artificial Intelligence, Automation,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the Case for Logistics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7115F-90D1-412A-A6E8-F09FEF2106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9B3ADAE-882F-4980-9786-6B4B357D2F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542" y="4374332"/>
            <a:ext cx="4680521" cy="360040"/>
          </a:xfrm>
          <a:solidFill>
            <a:srgbClr val="FFFFFF">
              <a:alpha val="69804"/>
            </a:srgbClr>
          </a:solidFill>
        </p:spPr>
        <p:txBody>
          <a:bodyPr anchor="ctr"/>
          <a:lstStyle/>
          <a:p>
            <a:r>
              <a:rPr lang="en-US" sz="1400" dirty="0"/>
              <a:t>KION North America | Jonathan Dawley | October 2023 </a:t>
            </a:r>
          </a:p>
        </p:txBody>
      </p:sp>
    </p:spTree>
    <p:extLst>
      <p:ext uri="{BB962C8B-B14F-4D97-AF65-F5344CB8AC3E}">
        <p14:creationId xmlns:p14="http://schemas.microsoft.com/office/powerpoint/2010/main" val="35444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hink-cell data - do not delete" hidden="1">
            <a:extLst>
              <a:ext uri="{FF2B5EF4-FFF2-40B4-BE49-F238E27FC236}">
                <a16:creationId xmlns:a16="http://schemas.microsoft.com/office/drawing/2014/main" id="{E98B4CF5-F05D-0ACB-6BA8-7876CCAA3E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1" imgH="470" progId="TCLayout.ActiveDocument.1">
                  <p:embed/>
                </p:oleObj>
              </mc:Choice>
              <mc:Fallback>
                <p:oleObj name="think-cell Slide" r:id="rId5" imgW="471" imgH="470" progId="TCLayout.ActiveDocument.1">
                  <p:embed/>
                  <p:pic>
                    <p:nvPicPr>
                      <p:cNvPr id="3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B4CF5-F05D-0ACB-6BA8-7876CCAA3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24C4-68DF-8035-14D2-FEB75A2A28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EE00-2B2F-079D-75DD-2D9D2CFD4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32" name="Textplatzhalter 23">
            <a:extLst>
              <a:ext uri="{FF2B5EF4-FFF2-40B4-BE49-F238E27FC236}">
                <a16:creationId xmlns:a16="http://schemas.microsoft.com/office/drawing/2014/main" id="{4E379F09-6625-CAE1-B717-C4374D1EC40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1" y="233871"/>
            <a:ext cx="3995935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 word of caution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D40F1-6815-D546-2BB6-460C649AD4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054" t="17734"/>
          <a:stretch/>
        </p:blipFill>
        <p:spPr>
          <a:xfrm>
            <a:off x="467544" y="917947"/>
            <a:ext cx="7766732" cy="3888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79D6C-85E1-8676-0183-0136063767A6}"/>
              </a:ext>
            </a:extLst>
          </p:cNvPr>
          <p:cNvSpPr txBox="1"/>
          <p:nvPr/>
        </p:nvSpPr>
        <p:spPr>
          <a:xfrm>
            <a:off x="6875656" y="4543978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Source: McKinsey</a:t>
            </a:r>
          </a:p>
        </p:txBody>
      </p:sp>
    </p:spTree>
    <p:extLst>
      <p:ext uri="{BB962C8B-B14F-4D97-AF65-F5344CB8AC3E}">
        <p14:creationId xmlns:p14="http://schemas.microsoft.com/office/powerpoint/2010/main" val="19893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2050581B-37E8-64D4-DEA4-BD6A6348720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7359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1" imgH="470" progId="TCLayout.ActiveDocument.1">
                  <p:embed/>
                </p:oleObj>
              </mc:Choice>
              <mc:Fallback>
                <p:oleObj name="think-cell Slide" r:id="rId5" imgW="471" imgH="47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50581B-37E8-64D4-DEA4-BD6A634872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9BDA5-F8D1-A759-3A9D-D3681F6FAC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FB61-6178-02F3-110C-AD13889883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3B0710A2-998E-A81A-3E37-B314EBE60C2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1" y="233871"/>
            <a:ext cx="3227588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It’s time to act</a:t>
            </a: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59398D8F-1E66-0A71-EB73-A750C8DFB59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61077" y="699490"/>
            <a:ext cx="6515179" cy="800690"/>
          </a:xfrm>
          <a:prstGeom prst="rect">
            <a:avLst/>
          </a:prstGeom>
          <a:noFill/>
          <a:ln>
            <a:noFill/>
          </a:ln>
        </p:spPr>
        <p:txBody>
          <a:bodyPr lIns="0" tIns="72000" rIns="0" bIns="0" anchor="t" anchorCtr="0"/>
          <a:lstStyle>
            <a:lvl1pPr marL="182563" indent="-18256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 b="1" dirty="0"/>
              <a:t>Inevitable integration of AI and automation in logistics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C65EF3E3-027A-3969-5079-80F0E6F59475}"/>
              </a:ext>
            </a:extLst>
          </p:cNvPr>
          <p:cNvSpPr/>
          <p:nvPr/>
        </p:nvSpPr>
        <p:spPr>
          <a:xfrm>
            <a:off x="260204" y="2950926"/>
            <a:ext cx="1737360" cy="118872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7593272C-57BE-DD98-C57D-B8319C234F0E}"/>
              </a:ext>
            </a:extLst>
          </p:cNvPr>
          <p:cNvSpPr/>
          <p:nvPr/>
        </p:nvSpPr>
        <p:spPr>
          <a:xfrm>
            <a:off x="1970544" y="2950926"/>
            <a:ext cx="1737360" cy="1188720"/>
          </a:xfrm>
          <a:prstGeom prst="triangle">
            <a:avLst/>
          </a:prstGeom>
          <a:solidFill>
            <a:srgbClr val="81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122A290-20D9-1642-2B56-17ACD44D9797}"/>
              </a:ext>
            </a:extLst>
          </p:cNvPr>
          <p:cNvSpPr/>
          <p:nvPr/>
        </p:nvSpPr>
        <p:spPr>
          <a:xfrm>
            <a:off x="1118329" y="1762206"/>
            <a:ext cx="1737360" cy="11887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FECDEC-B3BB-D420-9D51-FF7C9C8FF2D2}"/>
              </a:ext>
            </a:extLst>
          </p:cNvPr>
          <p:cNvSpPr txBox="1"/>
          <p:nvPr/>
        </p:nvSpPr>
        <p:spPr>
          <a:xfrm>
            <a:off x="359290" y="356807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CAPITAL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14DA58-ECB5-3AF0-7B21-6553A064C28B}"/>
              </a:ext>
            </a:extLst>
          </p:cNvPr>
          <p:cNvSpPr txBox="1"/>
          <p:nvPr/>
        </p:nvSpPr>
        <p:spPr>
          <a:xfrm>
            <a:off x="2093695" y="356358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COST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00EDE-86A6-B936-796A-EAA190C0159E}"/>
              </a:ext>
            </a:extLst>
          </p:cNvPr>
          <p:cNvSpPr txBox="1"/>
          <p:nvPr/>
        </p:nvSpPr>
        <p:spPr>
          <a:xfrm>
            <a:off x="1214460" y="241145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CUSTOMER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8FF32-9021-97E9-9EAA-423A251CA568}"/>
              </a:ext>
            </a:extLst>
          </p:cNvPr>
          <p:cNvSpPr txBox="1"/>
          <p:nvPr/>
        </p:nvSpPr>
        <p:spPr>
          <a:xfrm>
            <a:off x="1241480" y="3155183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AGILITY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6EAD97-4BA3-3246-FEC9-903C0A42882A}"/>
              </a:ext>
            </a:extLst>
          </p:cNvPr>
          <p:cNvSpPr txBox="1">
            <a:spLocks/>
          </p:cNvSpPr>
          <p:nvPr/>
        </p:nvSpPr>
        <p:spPr>
          <a:xfrm>
            <a:off x="4007599" y="163413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Lost Sales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17BB1-DFB2-13E4-2D8C-094D753A71F0}"/>
              </a:ext>
            </a:extLst>
          </p:cNvPr>
          <p:cNvSpPr txBox="1">
            <a:spLocks/>
          </p:cNvSpPr>
          <p:nvPr/>
        </p:nvSpPr>
        <p:spPr>
          <a:xfrm>
            <a:off x="4007599" y="2325318"/>
            <a:ext cx="2159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Increasing Transport &amp; Warehousing Cost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C07CEC-3D96-C216-894D-867080F23E0B}"/>
              </a:ext>
            </a:extLst>
          </p:cNvPr>
          <p:cNvSpPr txBox="1">
            <a:spLocks/>
          </p:cNvSpPr>
          <p:nvPr/>
        </p:nvSpPr>
        <p:spPr>
          <a:xfrm>
            <a:off x="4070882" y="3231940"/>
            <a:ext cx="2004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Increasing Supply Chain Admin Cost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EBAFA1-665B-DD39-1801-E2AB52A93F9F}"/>
              </a:ext>
            </a:extLst>
          </p:cNvPr>
          <p:cNvSpPr txBox="1"/>
          <p:nvPr/>
        </p:nvSpPr>
        <p:spPr>
          <a:xfrm>
            <a:off x="4087732" y="4138562"/>
            <a:ext cx="2159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Inventories / Assets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9763994-6BBC-6C55-646B-C0492029C335}"/>
              </a:ext>
            </a:extLst>
          </p:cNvPr>
          <p:cNvCxnSpPr>
            <a:cxnSpLocks/>
          </p:cNvCxnSpPr>
          <p:nvPr/>
        </p:nvCxnSpPr>
        <p:spPr>
          <a:xfrm flipH="1">
            <a:off x="2146186" y="1801021"/>
            <a:ext cx="357254" cy="483942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D7669C-28C2-779A-A761-1DD07E09BDFA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503440" y="1788028"/>
            <a:ext cx="1504159" cy="460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FBCA6B-2915-DF67-68CC-D8BE5F7F2CD8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2846833" y="2586928"/>
            <a:ext cx="116076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6C1F7BE-865C-9567-CB09-BD91F9D14F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3043968" y="3493550"/>
            <a:ext cx="1026914" cy="1830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01EB807-BC35-5E41-4D02-3CB7A9FB40FF}"/>
              </a:ext>
            </a:extLst>
          </p:cNvPr>
          <p:cNvCxnSpPr>
            <a:cxnSpLocks/>
          </p:cNvCxnSpPr>
          <p:nvPr/>
        </p:nvCxnSpPr>
        <p:spPr>
          <a:xfrm flipH="1" flipV="1">
            <a:off x="1340489" y="3899746"/>
            <a:ext cx="364532" cy="385009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1A554CE-B9C3-1157-5F22-460ED5ED3246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1705021" y="4282618"/>
            <a:ext cx="2382711" cy="983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C6767D9-9F43-9840-1DDE-950564385E62}"/>
              </a:ext>
            </a:extLst>
          </p:cNvPr>
          <p:cNvCxnSpPr>
            <a:cxnSpLocks/>
          </p:cNvCxnSpPr>
          <p:nvPr/>
        </p:nvCxnSpPr>
        <p:spPr>
          <a:xfrm flipH="1">
            <a:off x="2408510" y="2586928"/>
            <a:ext cx="430714" cy="579396"/>
          </a:xfrm>
          <a:prstGeom prst="straightConnector1">
            <a:avLst/>
          </a:prstGeom>
          <a:ln w="1905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6F3CFBD-1C7B-21A5-A592-D0B123B48589}"/>
              </a:ext>
            </a:extLst>
          </p:cNvPr>
          <p:cNvSpPr txBox="1"/>
          <p:nvPr/>
        </p:nvSpPr>
        <p:spPr>
          <a:xfrm>
            <a:off x="6639871" y="2018683"/>
            <a:ext cx="2159647" cy="203132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By applying latest technologies, companies can unlock huge potential in all supply chain categories.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2509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703196C-A0E4-BD11-FC53-2706199E40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369824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1" imgH="470" progId="TCLayout.ActiveDocument.1">
                  <p:embed/>
                </p:oleObj>
              </mc:Choice>
              <mc:Fallback>
                <p:oleObj name="think-cell Slide" r:id="rId4" imgW="471" imgH="470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703196C-A0E4-BD11-FC53-2706199E40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ABBBB47-A375-6BE0-652C-A43A114FA57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5" y="-1"/>
            <a:ext cx="9143750" cy="514826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51FA1-09CF-8DFA-9D29-549AA978AD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235FE-E886-1AE8-D37C-89D88940908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12</a:t>
            </a:fld>
            <a:endParaRPr lang="en-US" noProof="0" dirty="0"/>
          </a:p>
        </p:txBody>
      </p:sp>
      <p:grpSp>
        <p:nvGrpSpPr>
          <p:cNvPr id="8" name="Gruppieren 57">
            <a:extLst>
              <a:ext uri="{FF2B5EF4-FFF2-40B4-BE49-F238E27FC236}">
                <a16:creationId xmlns:a16="http://schemas.microsoft.com/office/drawing/2014/main" id="{3A23158E-7D0D-385D-0723-163B8C4F55E4}"/>
              </a:ext>
            </a:extLst>
          </p:cNvPr>
          <p:cNvGrpSpPr/>
          <p:nvPr/>
        </p:nvGrpSpPr>
        <p:grpSpPr>
          <a:xfrm>
            <a:off x="2699792" y="1422003"/>
            <a:ext cx="3960440" cy="2232248"/>
            <a:chOff x="1619672" y="1422003"/>
            <a:chExt cx="5321064" cy="2748793"/>
          </a:xfrm>
        </p:grpSpPr>
        <p:grpSp>
          <p:nvGrpSpPr>
            <p:cNvPr id="9" name="Gruppieren 58">
              <a:extLst>
                <a:ext uri="{FF2B5EF4-FFF2-40B4-BE49-F238E27FC236}">
                  <a16:creationId xmlns:a16="http://schemas.microsoft.com/office/drawing/2014/main" id="{7C97D6A2-C3F3-6E23-8FB7-8F266A541F33}"/>
                </a:ext>
              </a:extLst>
            </p:cNvPr>
            <p:cNvGrpSpPr/>
            <p:nvPr/>
          </p:nvGrpSpPr>
          <p:grpSpPr>
            <a:xfrm>
              <a:off x="1619672" y="1422003"/>
              <a:ext cx="2945199" cy="2722118"/>
              <a:chOff x="1619672" y="1422003"/>
              <a:chExt cx="2945199" cy="2722118"/>
            </a:xfrm>
          </p:grpSpPr>
          <p:sp>
            <p:nvSpPr>
              <p:cNvPr id="14" name="Grafik 245">
                <a:extLst>
                  <a:ext uri="{FF2B5EF4-FFF2-40B4-BE49-F238E27FC236}">
                    <a16:creationId xmlns:a16="http://schemas.microsoft.com/office/drawing/2014/main" id="{21A49974-7820-757E-2E8F-49AD80B2A491}"/>
                  </a:ext>
                </a:extLst>
              </p:cNvPr>
              <p:cNvSpPr/>
              <p:nvPr/>
            </p:nvSpPr>
            <p:spPr bwMode="gray">
              <a:xfrm>
                <a:off x="1619672" y="1422003"/>
                <a:ext cx="2945199" cy="2722118"/>
              </a:xfrm>
              <a:custGeom>
                <a:avLst/>
                <a:gdLst>
                  <a:gd name="connsiteX0" fmla="*/ 136281 w 272562"/>
                  <a:gd name="connsiteY0" fmla="*/ 0 h 251917"/>
                  <a:gd name="connsiteX1" fmla="*/ 0 w 272562"/>
                  <a:gd name="connsiteY1" fmla="*/ 110373 h 251917"/>
                  <a:gd name="connsiteX2" fmla="*/ 33463 w 272562"/>
                  <a:gd name="connsiteY2" fmla="*/ 182874 h 251917"/>
                  <a:gd name="connsiteX3" fmla="*/ 13925 w 272562"/>
                  <a:gd name="connsiteY3" fmla="*/ 251917 h 251917"/>
                  <a:gd name="connsiteX4" fmla="*/ 95710 w 272562"/>
                  <a:gd name="connsiteY4" fmla="*/ 215793 h 251917"/>
                  <a:gd name="connsiteX5" fmla="*/ 136281 w 272562"/>
                  <a:gd name="connsiteY5" fmla="*/ 220765 h 251917"/>
                  <a:gd name="connsiteX6" fmla="*/ 272563 w 272562"/>
                  <a:gd name="connsiteY6" fmla="*/ 110373 h 251917"/>
                  <a:gd name="connsiteX7" fmla="*/ 136281 w 272562"/>
                  <a:gd name="connsiteY7" fmla="*/ 0 h 251917"/>
                  <a:gd name="connsiteX8" fmla="*/ 136281 w 272562"/>
                  <a:gd name="connsiteY8" fmla="*/ 207170 h 251917"/>
                  <a:gd name="connsiteX9" fmla="*/ 96914 w 272562"/>
                  <a:gd name="connsiteY9" fmla="*/ 202062 h 251917"/>
                  <a:gd name="connsiteX10" fmla="*/ 94603 w 272562"/>
                  <a:gd name="connsiteY10" fmla="*/ 201441 h 251917"/>
                  <a:gd name="connsiteX11" fmla="*/ 34901 w 272562"/>
                  <a:gd name="connsiteY11" fmla="*/ 227796 h 251917"/>
                  <a:gd name="connsiteX12" fmla="*/ 48884 w 272562"/>
                  <a:gd name="connsiteY12" fmla="*/ 178348 h 251917"/>
                  <a:gd name="connsiteX13" fmla="*/ 45621 w 272562"/>
                  <a:gd name="connsiteY13" fmla="*/ 175513 h 251917"/>
                  <a:gd name="connsiteX14" fmla="*/ 13615 w 272562"/>
                  <a:gd name="connsiteY14" fmla="*/ 110373 h 251917"/>
                  <a:gd name="connsiteX15" fmla="*/ 136301 w 272562"/>
                  <a:gd name="connsiteY15" fmla="*/ 13595 h 251917"/>
                  <a:gd name="connsiteX16" fmla="*/ 258987 w 272562"/>
                  <a:gd name="connsiteY16" fmla="*/ 110373 h 251917"/>
                  <a:gd name="connsiteX17" fmla="*/ 136281 w 272562"/>
                  <a:gd name="connsiteY17" fmla="*/ 207170 h 25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562" h="251917">
                    <a:moveTo>
                      <a:pt x="136281" y="0"/>
                    </a:moveTo>
                    <a:cubicBezTo>
                      <a:pt x="61139" y="0"/>
                      <a:pt x="0" y="49525"/>
                      <a:pt x="0" y="110373"/>
                    </a:cubicBezTo>
                    <a:cubicBezTo>
                      <a:pt x="0" y="137194"/>
                      <a:pt x="11847" y="162811"/>
                      <a:pt x="33463" y="182874"/>
                    </a:cubicBezTo>
                    <a:lnTo>
                      <a:pt x="13925" y="251917"/>
                    </a:lnTo>
                    <a:lnTo>
                      <a:pt x="95710" y="215793"/>
                    </a:lnTo>
                    <a:cubicBezTo>
                      <a:pt x="108976" y="219120"/>
                      <a:pt x="122604" y="220790"/>
                      <a:pt x="136281" y="220765"/>
                    </a:cubicBezTo>
                    <a:cubicBezTo>
                      <a:pt x="211423" y="220765"/>
                      <a:pt x="272563" y="171240"/>
                      <a:pt x="272563" y="110373"/>
                    </a:cubicBezTo>
                    <a:cubicBezTo>
                      <a:pt x="272563" y="49506"/>
                      <a:pt x="211423" y="0"/>
                      <a:pt x="136281" y="0"/>
                    </a:cubicBezTo>
                    <a:close/>
                    <a:moveTo>
                      <a:pt x="136281" y="207170"/>
                    </a:moveTo>
                    <a:cubicBezTo>
                      <a:pt x="122992" y="207189"/>
                      <a:pt x="109758" y="205473"/>
                      <a:pt x="96914" y="202062"/>
                    </a:cubicBezTo>
                    <a:lnTo>
                      <a:pt x="94603" y="201441"/>
                    </a:lnTo>
                    <a:lnTo>
                      <a:pt x="34901" y="227796"/>
                    </a:lnTo>
                    <a:lnTo>
                      <a:pt x="48884" y="178348"/>
                    </a:lnTo>
                    <a:lnTo>
                      <a:pt x="45621" y="175513"/>
                    </a:lnTo>
                    <a:cubicBezTo>
                      <a:pt x="24996" y="157645"/>
                      <a:pt x="13615" y="134514"/>
                      <a:pt x="13615" y="110373"/>
                    </a:cubicBezTo>
                    <a:cubicBezTo>
                      <a:pt x="13615" y="57002"/>
                      <a:pt x="68655" y="13595"/>
                      <a:pt x="136301" y="13595"/>
                    </a:cubicBezTo>
                    <a:cubicBezTo>
                      <a:pt x="203946" y="13595"/>
                      <a:pt x="258987" y="57002"/>
                      <a:pt x="258987" y="110373"/>
                    </a:cubicBezTo>
                    <a:cubicBezTo>
                      <a:pt x="258987" y="163743"/>
                      <a:pt x="203927" y="207170"/>
                      <a:pt x="136281" y="207170"/>
                    </a:cubicBezTo>
                    <a:close/>
                  </a:path>
                </a:pathLst>
              </a:custGeom>
              <a:solidFill>
                <a:srgbClr val="AE0055"/>
              </a:solidFill>
              <a:ln w="193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5" name="Group 161">
                <a:extLst>
                  <a:ext uri="{FF2B5EF4-FFF2-40B4-BE49-F238E27FC236}">
                    <a16:creationId xmlns:a16="http://schemas.microsoft.com/office/drawing/2014/main" id="{6ECF754B-4A1D-EAA2-A440-13399FA476C2}"/>
                  </a:ext>
                </a:extLst>
              </p:cNvPr>
              <p:cNvGrpSpPr>
                <a:grpSpLocks noChangeAspect="1"/>
              </p:cNvGrpSpPr>
              <p:nvPr/>
            </p:nvGrpSpPr>
            <p:grpSpPr bwMode="gray">
              <a:xfrm>
                <a:off x="2827159" y="2055969"/>
                <a:ext cx="592713" cy="1355789"/>
                <a:chOff x="4205" y="1070"/>
                <a:chExt cx="167" cy="382"/>
              </a:xfrm>
            </p:grpSpPr>
            <p:sp>
              <p:nvSpPr>
                <p:cNvPr id="16" name="Freeform 162">
                  <a:extLst>
                    <a:ext uri="{FF2B5EF4-FFF2-40B4-BE49-F238E27FC236}">
                      <a16:creationId xmlns:a16="http://schemas.microsoft.com/office/drawing/2014/main" id="{5028574C-FEE9-2F4E-DF13-9468FE324A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4205" y="1072"/>
                  <a:ext cx="165" cy="378"/>
                </a:xfrm>
                <a:custGeom>
                  <a:avLst/>
                  <a:gdLst>
                    <a:gd name="T0" fmla="*/ 75 w 80"/>
                    <a:gd name="T1" fmla="*/ 12 h 188"/>
                    <a:gd name="T2" fmla="*/ 61 w 80"/>
                    <a:gd name="T3" fmla="*/ 3 h 188"/>
                    <a:gd name="T4" fmla="*/ 50 w 80"/>
                    <a:gd name="T5" fmla="*/ 0 h 188"/>
                    <a:gd name="T6" fmla="*/ 47 w 80"/>
                    <a:gd name="T7" fmla="*/ 1 h 188"/>
                    <a:gd name="T8" fmla="*/ 36 w 80"/>
                    <a:gd name="T9" fmla="*/ 3 h 188"/>
                    <a:gd name="T10" fmla="*/ 9 w 80"/>
                    <a:gd name="T11" fmla="*/ 19 h 188"/>
                    <a:gd name="T12" fmla="*/ 4 w 80"/>
                    <a:gd name="T13" fmla="*/ 25 h 188"/>
                    <a:gd name="T14" fmla="*/ 5 w 80"/>
                    <a:gd name="T15" fmla="*/ 28 h 188"/>
                    <a:gd name="T16" fmla="*/ 4 w 80"/>
                    <a:gd name="T17" fmla="*/ 31 h 188"/>
                    <a:gd name="T18" fmla="*/ 6 w 80"/>
                    <a:gd name="T19" fmla="*/ 35 h 188"/>
                    <a:gd name="T20" fmla="*/ 17 w 80"/>
                    <a:gd name="T21" fmla="*/ 42 h 188"/>
                    <a:gd name="T22" fmla="*/ 25 w 80"/>
                    <a:gd name="T23" fmla="*/ 37 h 188"/>
                    <a:gd name="T24" fmla="*/ 29 w 80"/>
                    <a:gd name="T25" fmla="*/ 30 h 188"/>
                    <a:gd name="T26" fmla="*/ 38 w 80"/>
                    <a:gd name="T27" fmla="*/ 25 h 188"/>
                    <a:gd name="T28" fmla="*/ 48 w 80"/>
                    <a:gd name="T29" fmla="*/ 22 h 188"/>
                    <a:gd name="T30" fmla="*/ 54 w 80"/>
                    <a:gd name="T31" fmla="*/ 23 h 188"/>
                    <a:gd name="T32" fmla="*/ 58 w 80"/>
                    <a:gd name="T33" fmla="*/ 26 h 188"/>
                    <a:gd name="T34" fmla="*/ 58 w 80"/>
                    <a:gd name="T35" fmla="*/ 28 h 188"/>
                    <a:gd name="T36" fmla="*/ 50 w 80"/>
                    <a:gd name="T37" fmla="*/ 43 h 188"/>
                    <a:gd name="T38" fmla="*/ 36 w 80"/>
                    <a:gd name="T39" fmla="*/ 66 h 188"/>
                    <a:gd name="T40" fmla="*/ 30 w 80"/>
                    <a:gd name="T41" fmla="*/ 73 h 188"/>
                    <a:gd name="T42" fmla="*/ 23 w 80"/>
                    <a:gd name="T43" fmla="*/ 81 h 188"/>
                    <a:gd name="T44" fmla="*/ 7 w 80"/>
                    <a:gd name="T45" fmla="*/ 104 h 188"/>
                    <a:gd name="T46" fmla="*/ 0 w 80"/>
                    <a:gd name="T47" fmla="*/ 118 h 188"/>
                    <a:gd name="T48" fmla="*/ 3 w 80"/>
                    <a:gd name="T49" fmla="*/ 124 h 188"/>
                    <a:gd name="T50" fmla="*/ 16 w 80"/>
                    <a:gd name="T51" fmla="*/ 134 h 188"/>
                    <a:gd name="T52" fmla="*/ 26 w 80"/>
                    <a:gd name="T53" fmla="*/ 138 h 188"/>
                    <a:gd name="T54" fmla="*/ 36 w 80"/>
                    <a:gd name="T55" fmla="*/ 128 h 188"/>
                    <a:gd name="T56" fmla="*/ 39 w 80"/>
                    <a:gd name="T57" fmla="*/ 124 h 188"/>
                    <a:gd name="T58" fmla="*/ 37 w 80"/>
                    <a:gd name="T59" fmla="*/ 120 h 188"/>
                    <a:gd name="T60" fmla="*/ 30 w 80"/>
                    <a:gd name="T61" fmla="*/ 114 h 188"/>
                    <a:gd name="T62" fmla="*/ 25 w 80"/>
                    <a:gd name="T63" fmla="*/ 111 h 188"/>
                    <a:gd name="T64" fmla="*/ 30 w 80"/>
                    <a:gd name="T65" fmla="*/ 103 h 188"/>
                    <a:gd name="T66" fmla="*/ 34 w 80"/>
                    <a:gd name="T67" fmla="*/ 95 h 188"/>
                    <a:gd name="T68" fmla="*/ 39 w 80"/>
                    <a:gd name="T69" fmla="*/ 90 h 188"/>
                    <a:gd name="T70" fmla="*/ 50 w 80"/>
                    <a:gd name="T71" fmla="*/ 77 h 188"/>
                    <a:gd name="T72" fmla="*/ 55 w 80"/>
                    <a:gd name="T73" fmla="*/ 70 h 188"/>
                    <a:gd name="T74" fmla="*/ 64 w 80"/>
                    <a:gd name="T75" fmla="*/ 58 h 188"/>
                    <a:gd name="T76" fmla="*/ 72 w 80"/>
                    <a:gd name="T77" fmla="*/ 45 h 188"/>
                    <a:gd name="T78" fmla="*/ 77 w 80"/>
                    <a:gd name="T79" fmla="*/ 31 h 188"/>
                    <a:gd name="T80" fmla="*/ 79 w 80"/>
                    <a:gd name="T81" fmla="*/ 27 h 188"/>
                    <a:gd name="T82" fmla="*/ 78 w 80"/>
                    <a:gd name="T83" fmla="*/ 25 h 188"/>
                    <a:gd name="T84" fmla="*/ 80 w 80"/>
                    <a:gd name="T85" fmla="*/ 22 h 188"/>
                    <a:gd name="T86" fmla="*/ 31 w 80"/>
                    <a:gd name="T87" fmla="*/ 166 h 188"/>
                    <a:gd name="T88" fmla="*/ 24 w 80"/>
                    <a:gd name="T89" fmla="*/ 159 h 188"/>
                    <a:gd name="T90" fmla="*/ 17 w 80"/>
                    <a:gd name="T91" fmla="*/ 157 h 188"/>
                    <a:gd name="T92" fmla="*/ 12 w 80"/>
                    <a:gd name="T93" fmla="*/ 158 h 188"/>
                    <a:gd name="T94" fmla="*/ 10 w 80"/>
                    <a:gd name="T95" fmla="*/ 160 h 188"/>
                    <a:gd name="T96" fmla="*/ 4 w 80"/>
                    <a:gd name="T97" fmla="*/ 172 h 188"/>
                    <a:gd name="T98" fmla="*/ 8 w 80"/>
                    <a:gd name="T99" fmla="*/ 180 h 188"/>
                    <a:gd name="T100" fmla="*/ 15 w 80"/>
                    <a:gd name="T101" fmla="*/ 188 h 188"/>
                    <a:gd name="T102" fmla="*/ 21 w 80"/>
                    <a:gd name="T103" fmla="*/ 185 h 188"/>
                    <a:gd name="T104" fmla="*/ 26 w 80"/>
                    <a:gd name="T105" fmla="*/ 184 h 188"/>
                    <a:gd name="T106" fmla="*/ 27 w 80"/>
                    <a:gd name="T107" fmla="*/ 182 h 188"/>
                    <a:gd name="T108" fmla="*/ 29 w 80"/>
                    <a:gd name="T109" fmla="*/ 178 h 188"/>
                    <a:gd name="T110" fmla="*/ 33 w 80"/>
                    <a:gd name="T111" fmla="*/ 171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0" h="188">
                      <a:moveTo>
                        <a:pt x="78" y="16"/>
                      </a:moveTo>
                      <a:cubicBezTo>
                        <a:pt x="77" y="15"/>
                        <a:pt x="75" y="13"/>
                        <a:pt x="75" y="12"/>
                      </a:cubicBezTo>
                      <a:cubicBezTo>
                        <a:pt x="73" y="9"/>
                        <a:pt x="71" y="7"/>
                        <a:pt x="69" y="5"/>
                      </a:cubicBezTo>
                      <a:cubicBezTo>
                        <a:pt x="67" y="4"/>
                        <a:pt x="65" y="3"/>
                        <a:pt x="61" y="3"/>
                      </a:cubicBezTo>
                      <a:cubicBezTo>
                        <a:pt x="59" y="2"/>
                        <a:pt x="57" y="1"/>
                        <a:pt x="56" y="1"/>
                      </a:cubicBezTo>
                      <a:cubicBezTo>
                        <a:pt x="54" y="0"/>
                        <a:pt x="52" y="0"/>
                        <a:pt x="50" y="0"/>
                      </a:cubicBezTo>
                      <a:cubicBezTo>
                        <a:pt x="49" y="0"/>
                        <a:pt x="49" y="0"/>
                        <a:pt x="48" y="0"/>
                      </a:cubicBezTo>
                      <a:cubicBezTo>
                        <a:pt x="48" y="1"/>
                        <a:pt x="48" y="1"/>
                        <a:pt x="47" y="1"/>
                      </a:cubicBezTo>
                      <a:cubicBezTo>
                        <a:pt x="45" y="1"/>
                        <a:pt x="43" y="1"/>
                        <a:pt x="41" y="2"/>
                      </a:cubicBezTo>
                      <a:cubicBezTo>
                        <a:pt x="40" y="2"/>
                        <a:pt x="38" y="3"/>
                        <a:pt x="36" y="3"/>
                      </a:cubicBezTo>
                      <a:cubicBezTo>
                        <a:pt x="31" y="6"/>
                        <a:pt x="26" y="8"/>
                        <a:pt x="22" y="10"/>
                      </a:cubicBezTo>
                      <a:cubicBezTo>
                        <a:pt x="17" y="12"/>
                        <a:pt x="13" y="15"/>
                        <a:pt x="9" y="19"/>
                      </a:cubicBezTo>
                      <a:cubicBezTo>
                        <a:pt x="8" y="20"/>
                        <a:pt x="7" y="21"/>
                        <a:pt x="6" y="22"/>
                      </a:cubicBezTo>
                      <a:cubicBezTo>
                        <a:pt x="5" y="22"/>
                        <a:pt x="4" y="24"/>
                        <a:pt x="4" y="25"/>
                      </a:cubicBezTo>
                      <a:cubicBezTo>
                        <a:pt x="4" y="25"/>
                        <a:pt x="4" y="26"/>
                        <a:pt x="4" y="26"/>
                      </a:cubicBezTo>
                      <a:cubicBezTo>
                        <a:pt x="5" y="27"/>
                        <a:pt x="5" y="28"/>
                        <a:pt x="5" y="28"/>
                      </a:cubicBezTo>
                      <a:cubicBezTo>
                        <a:pt x="5" y="28"/>
                        <a:pt x="4" y="29"/>
                        <a:pt x="4" y="29"/>
                      </a:cubicBezTo>
                      <a:cubicBezTo>
                        <a:pt x="4" y="30"/>
                        <a:pt x="4" y="30"/>
                        <a:pt x="4" y="31"/>
                      </a:cubicBezTo>
                      <a:cubicBezTo>
                        <a:pt x="4" y="32"/>
                        <a:pt x="4" y="33"/>
                        <a:pt x="5" y="33"/>
                      </a:cubicBezTo>
                      <a:cubicBezTo>
                        <a:pt x="5" y="34"/>
                        <a:pt x="6" y="34"/>
                        <a:pt x="6" y="35"/>
                      </a:cubicBezTo>
                      <a:cubicBezTo>
                        <a:pt x="8" y="37"/>
                        <a:pt x="9" y="39"/>
                        <a:pt x="10" y="40"/>
                      </a:cubicBezTo>
                      <a:cubicBezTo>
                        <a:pt x="12" y="41"/>
                        <a:pt x="14" y="42"/>
                        <a:pt x="17" y="42"/>
                      </a:cubicBezTo>
                      <a:cubicBezTo>
                        <a:pt x="19" y="42"/>
                        <a:pt x="21" y="41"/>
                        <a:pt x="22" y="40"/>
                      </a:cubicBezTo>
                      <a:cubicBezTo>
                        <a:pt x="23" y="39"/>
                        <a:pt x="24" y="38"/>
                        <a:pt x="25" y="37"/>
                      </a:cubicBezTo>
                      <a:cubicBezTo>
                        <a:pt x="26" y="35"/>
                        <a:pt x="27" y="34"/>
                        <a:pt x="27" y="33"/>
                      </a:cubicBezTo>
                      <a:cubicBezTo>
                        <a:pt x="28" y="31"/>
                        <a:pt x="28" y="30"/>
                        <a:pt x="29" y="30"/>
                      </a:cubicBezTo>
                      <a:cubicBezTo>
                        <a:pt x="31" y="29"/>
                        <a:pt x="32" y="28"/>
                        <a:pt x="33" y="27"/>
                      </a:cubicBezTo>
                      <a:cubicBezTo>
                        <a:pt x="35" y="27"/>
                        <a:pt x="36" y="26"/>
                        <a:pt x="38" y="25"/>
                      </a:cubicBezTo>
                      <a:cubicBezTo>
                        <a:pt x="39" y="24"/>
                        <a:pt x="41" y="23"/>
                        <a:pt x="43" y="22"/>
                      </a:cubicBezTo>
                      <a:cubicBezTo>
                        <a:pt x="44" y="22"/>
                        <a:pt x="46" y="22"/>
                        <a:pt x="48" y="22"/>
                      </a:cubicBezTo>
                      <a:cubicBezTo>
                        <a:pt x="49" y="22"/>
                        <a:pt x="50" y="22"/>
                        <a:pt x="51" y="22"/>
                      </a:cubicBezTo>
                      <a:cubicBezTo>
                        <a:pt x="52" y="22"/>
                        <a:pt x="53" y="23"/>
                        <a:pt x="54" y="23"/>
                      </a:cubicBezTo>
                      <a:cubicBezTo>
                        <a:pt x="55" y="23"/>
                        <a:pt x="56" y="24"/>
                        <a:pt x="57" y="24"/>
                      </a:cubicBezTo>
                      <a:cubicBezTo>
                        <a:pt x="58" y="25"/>
                        <a:pt x="58" y="26"/>
                        <a:pt x="58" y="26"/>
                      </a:cubicBezTo>
                      <a:cubicBezTo>
                        <a:pt x="58" y="27"/>
                        <a:pt x="58" y="27"/>
                        <a:pt x="58" y="27"/>
                      </a:cubicBezTo>
                      <a:cubicBezTo>
                        <a:pt x="58" y="28"/>
                        <a:pt x="58" y="28"/>
                        <a:pt x="58" y="28"/>
                      </a:cubicBezTo>
                      <a:cubicBezTo>
                        <a:pt x="58" y="32"/>
                        <a:pt x="57" y="34"/>
                        <a:pt x="55" y="36"/>
                      </a:cubicBezTo>
                      <a:cubicBezTo>
                        <a:pt x="53" y="38"/>
                        <a:pt x="52" y="40"/>
                        <a:pt x="50" y="43"/>
                      </a:cubicBezTo>
                      <a:cubicBezTo>
                        <a:pt x="48" y="47"/>
                        <a:pt x="46" y="51"/>
                        <a:pt x="43" y="54"/>
                      </a:cubicBezTo>
                      <a:cubicBezTo>
                        <a:pt x="41" y="58"/>
                        <a:pt x="38" y="62"/>
                        <a:pt x="36" y="66"/>
                      </a:cubicBezTo>
                      <a:cubicBezTo>
                        <a:pt x="35" y="67"/>
                        <a:pt x="34" y="68"/>
                        <a:pt x="33" y="69"/>
                      </a:cubicBezTo>
                      <a:cubicBezTo>
                        <a:pt x="32" y="70"/>
                        <a:pt x="31" y="72"/>
                        <a:pt x="30" y="73"/>
                      </a:cubicBezTo>
                      <a:cubicBezTo>
                        <a:pt x="29" y="75"/>
                        <a:pt x="28" y="76"/>
                        <a:pt x="27" y="77"/>
                      </a:cubicBezTo>
                      <a:cubicBezTo>
                        <a:pt x="25" y="78"/>
                        <a:pt x="24" y="80"/>
                        <a:pt x="23" y="81"/>
                      </a:cubicBezTo>
                      <a:cubicBezTo>
                        <a:pt x="20" y="85"/>
                        <a:pt x="17" y="88"/>
                        <a:pt x="14" y="92"/>
                      </a:cubicBezTo>
                      <a:cubicBezTo>
                        <a:pt x="12" y="95"/>
                        <a:pt x="9" y="99"/>
                        <a:pt x="7" y="104"/>
                      </a:cubicBezTo>
                      <a:cubicBezTo>
                        <a:pt x="6" y="106"/>
                        <a:pt x="5" y="108"/>
                        <a:pt x="3" y="111"/>
                      </a:cubicBezTo>
                      <a:cubicBezTo>
                        <a:pt x="1" y="113"/>
                        <a:pt x="0" y="115"/>
                        <a:pt x="0" y="118"/>
                      </a:cubicBezTo>
                      <a:cubicBezTo>
                        <a:pt x="0" y="119"/>
                        <a:pt x="0" y="120"/>
                        <a:pt x="1" y="121"/>
                      </a:cubicBezTo>
                      <a:cubicBezTo>
                        <a:pt x="2" y="122"/>
                        <a:pt x="2" y="123"/>
                        <a:pt x="3" y="124"/>
                      </a:cubicBezTo>
                      <a:cubicBezTo>
                        <a:pt x="4" y="127"/>
                        <a:pt x="6" y="129"/>
                        <a:pt x="8" y="130"/>
                      </a:cubicBezTo>
                      <a:cubicBezTo>
                        <a:pt x="10" y="132"/>
                        <a:pt x="13" y="133"/>
                        <a:pt x="16" y="134"/>
                      </a:cubicBezTo>
                      <a:cubicBezTo>
                        <a:pt x="18" y="134"/>
                        <a:pt x="19" y="135"/>
                        <a:pt x="21" y="136"/>
                      </a:cubicBezTo>
                      <a:cubicBezTo>
                        <a:pt x="22" y="137"/>
                        <a:pt x="24" y="138"/>
                        <a:pt x="26" y="138"/>
                      </a:cubicBezTo>
                      <a:cubicBezTo>
                        <a:pt x="29" y="138"/>
                        <a:pt x="31" y="137"/>
                        <a:pt x="33" y="135"/>
                      </a:cubicBezTo>
                      <a:cubicBezTo>
                        <a:pt x="34" y="133"/>
                        <a:pt x="35" y="131"/>
                        <a:pt x="36" y="128"/>
                      </a:cubicBezTo>
                      <a:cubicBezTo>
                        <a:pt x="37" y="127"/>
                        <a:pt x="37" y="127"/>
                        <a:pt x="38" y="126"/>
                      </a:cubicBezTo>
                      <a:cubicBezTo>
                        <a:pt x="39" y="126"/>
                        <a:pt x="39" y="125"/>
                        <a:pt x="39" y="124"/>
                      </a:cubicBezTo>
                      <a:cubicBezTo>
                        <a:pt x="39" y="123"/>
                        <a:pt x="39" y="123"/>
                        <a:pt x="38" y="122"/>
                      </a:cubicBezTo>
                      <a:cubicBezTo>
                        <a:pt x="38" y="122"/>
                        <a:pt x="37" y="121"/>
                        <a:pt x="37" y="120"/>
                      </a:cubicBezTo>
                      <a:cubicBezTo>
                        <a:pt x="36" y="118"/>
                        <a:pt x="35" y="117"/>
                        <a:pt x="34" y="116"/>
                      </a:cubicBezTo>
                      <a:cubicBezTo>
                        <a:pt x="32" y="115"/>
                        <a:pt x="31" y="115"/>
                        <a:pt x="30" y="114"/>
                      </a:cubicBezTo>
                      <a:cubicBezTo>
                        <a:pt x="28" y="114"/>
                        <a:pt x="27" y="114"/>
                        <a:pt x="26" y="113"/>
                      </a:cubicBezTo>
                      <a:cubicBezTo>
                        <a:pt x="25" y="113"/>
                        <a:pt x="25" y="112"/>
                        <a:pt x="25" y="111"/>
                      </a:cubicBezTo>
                      <a:cubicBezTo>
                        <a:pt x="25" y="109"/>
                        <a:pt x="25" y="108"/>
                        <a:pt x="27" y="107"/>
                      </a:cubicBezTo>
                      <a:cubicBezTo>
                        <a:pt x="28" y="106"/>
                        <a:pt x="29" y="105"/>
                        <a:pt x="30" y="103"/>
                      </a:cubicBezTo>
                      <a:cubicBezTo>
                        <a:pt x="31" y="102"/>
                        <a:pt x="32" y="100"/>
                        <a:pt x="32" y="99"/>
                      </a:cubicBezTo>
                      <a:cubicBezTo>
                        <a:pt x="33" y="98"/>
                        <a:pt x="34" y="96"/>
                        <a:pt x="34" y="95"/>
                      </a:cubicBezTo>
                      <a:cubicBezTo>
                        <a:pt x="35" y="94"/>
                        <a:pt x="36" y="93"/>
                        <a:pt x="37" y="92"/>
                      </a:cubicBezTo>
                      <a:cubicBezTo>
                        <a:pt x="38" y="92"/>
                        <a:pt x="39" y="91"/>
                        <a:pt x="39" y="90"/>
                      </a:cubicBezTo>
                      <a:cubicBezTo>
                        <a:pt x="41" y="88"/>
                        <a:pt x="43" y="86"/>
                        <a:pt x="45" y="84"/>
                      </a:cubicBezTo>
                      <a:cubicBezTo>
                        <a:pt x="46" y="82"/>
                        <a:pt x="48" y="79"/>
                        <a:pt x="50" y="77"/>
                      </a:cubicBezTo>
                      <a:cubicBezTo>
                        <a:pt x="51" y="76"/>
                        <a:pt x="52" y="75"/>
                        <a:pt x="52" y="74"/>
                      </a:cubicBezTo>
                      <a:cubicBezTo>
                        <a:pt x="53" y="72"/>
                        <a:pt x="54" y="71"/>
                        <a:pt x="55" y="70"/>
                      </a:cubicBezTo>
                      <a:cubicBezTo>
                        <a:pt x="56" y="69"/>
                        <a:pt x="57" y="68"/>
                        <a:pt x="59" y="65"/>
                      </a:cubicBezTo>
                      <a:cubicBezTo>
                        <a:pt x="60" y="63"/>
                        <a:pt x="62" y="61"/>
                        <a:pt x="64" y="58"/>
                      </a:cubicBezTo>
                      <a:cubicBezTo>
                        <a:pt x="66" y="55"/>
                        <a:pt x="67" y="53"/>
                        <a:pt x="69" y="50"/>
                      </a:cubicBezTo>
                      <a:cubicBezTo>
                        <a:pt x="70" y="48"/>
                        <a:pt x="71" y="46"/>
                        <a:pt x="72" y="45"/>
                      </a:cubicBezTo>
                      <a:cubicBezTo>
                        <a:pt x="73" y="42"/>
                        <a:pt x="74" y="40"/>
                        <a:pt x="75" y="38"/>
                      </a:cubicBezTo>
                      <a:cubicBezTo>
                        <a:pt x="75" y="35"/>
                        <a:pt x="76" y="33"/>
                        <a:pt x="77" y="31"/>
                      </a:cubicBezTo>
                      <a:cubicBezTo>
                        <a:pt x="78" y="30"/>
                        <a:pt x="78" y="30"/>
                        <a:pt x="79" y="29"/>
                      </a:cubicBezTo>
                      <a:cubicBezTo>
                        <a:pt x="79" y="28"/>
                        <a:pt x="79" y="28"/>
                        <a:pt x="79" y="27"/>
                      </a:cubicBezTo>
                      <a:cubicBezTo>
                        <a:pt x="79" y="27"/>
                        <a:pt x="79" y="27"/>
                        <a:pt x="79" y="26"/>
                      </a:cubicBezTo>
                      <a:cubicBezTo>
                        <a:pt x="79" y="26"/>
                        <a:pt x="78" y="26"/>
                        <a:pt x="78" y="25"/>
                      </a:cubicBezTo>
                      <a:cubicBezTo>
                        <a:pt x="78" y="25"/>
                        <a:pt x="79" y="24"/>
                        <a:pt x="79" y="24"/>
                      </a:cubicBezTo>
                      <a:cubicBezTo>
                        <a:pt x="80" y="23"/>
                        <a:pt x="80" y="23"/>
                        <a:pt x="80" y="22"/>
                      </a:cubicBezTo>
                      <a:cubicBezTo>
                        <a:pt x="80" y="20"/>
                        <a:pt x="79" y="18"/>
                        <a:pt x="78" y="16"/>
                      </a:cubicBezTo>
                      <a:moveTo>
                        <a:pt x="31" y="166"/>
                      </a:moveTo>
                      <a:cubicBezTo>
                        <a:pt x="29" y="165"/>
                        <a:pt x="28" y="164"/>
                        <a:pt x="27" y="162"/>
                      </a:cubicBezTo>
                      <a:cubicBezTo>
                        <a:pt x="26" y="161"/>
                        <a:pt x="25" y="160"/>
                        <a:pt x="24" y="159"/>
                      </a:cubicBezTo>
                      <a:cubicBezTo>
                        <a:pt x="23" y="158"/>
                        <a:pt x="22" y="157"/>
                        <a:pt x="21" y="157"/>
                      </a:cubicBezTo>
                      <a:cubicBezTo>
                        <a:pt x="17" y="157"/>
                        <a:pt x="17" y="157"/>
                        <a:pt x="17" y="157"/>
                      </a:cubicBezTo>
                      <a:cubicBezTo>
                        <a:pt x="15" y="157"/>
                        <a:pt x="14" y="157"/>
                        <a:pt x="13" y="158"/>
                      </a:cubicBezTo>
                      <a:cubicBezTo>
                        <a:pt x="13" y="158"/>
                        <a:pt x="12" y="158"/>
                        <a:pt x="12" y="158"/>
                      </a:cubicBezTo>
                      <a:cubicBezTo>
                        <a:pt x="12" y="159"/>
                        <a:pt x="12" y="159"/>
                        <a:pt x="11" y="159"/>
                      </a:cubicBezTo>
                      <a:cubicBezTo>
                        <a:pt x="11" y="160"/>
                        <a:pt x="11" y="160"/>
                        <a:pt x="10" y="160"/>
                      </a:cubicBezTo>
                      <a:cubicBezTo>
                        <a:pt x="7" y="162"/>
                        <a:pt x="6" y="163"/>
                        <a:pt x="5" y="165"/>
                      </a:cubicBezTo>
                      <a:cubicBezTo>
                        <a:pt x="5" y="167"/>
                        <a:pt x="4" y="169"/>
                        <a:pt x="4" y="172"/>
                      </a:cubicBezTo>
                      <a:cubicBezTo>
                        <a:pt x="4" y="173"/>
                        <a:pt x="5" y="175"/>
                        <a:pt x="5" y="176"/>
                      </a:cubicBezTo>
                      <a:cubicBezTo>
                        <a:pt x="6" y="177"/>
                        <a:pt x="7" y="178"/>
                        <a:pt x="8" y="180"/>
                      </a:cubicBezTo>
                      <a:cubicBezTo>
                        <a:pt x="9" y="181"/>
                        <a:pt x="9" y="183"/>
                        <a:pt x="10" y="185"/>
                      </a:cubicBezTo>
                      <a:cubicBezTo>
                        <a:pt x="11" y="187"/>
                        <a:pt x="12" y="188"/>
                        <a:pt x="15" y="188"/>
                      </a:cubicBezTo>
                      <a:cubicBezTo>
                        <a:pt x="16" y="188"/>
                        <a:pt x="17" y="187"/>
                        <a:pt x="18" y="187"/>
                      </a:cubicBezTo>
                      <a:cubicBezTo>
                        <a:pt x="19" y="186"/>
                        <a:pt x="20" y="185"/>
                        <a:pt x="21" y="185"/>
                      </a:cubicBezTo>
                      <a:cubicBezTo>
                        <a:pt x="22" y="184"/>
                        <a:pt x="23" y="184"/>
                        <a:pt x="24" y="184"/>
                      </a:cubicBezTo>
                      <a:cubicBezTo>
                        <a:pt x="25" y="185"/>
                        <a:pt x="26" y="184"/>
                        <a:pt x="26" y="184"/>
                      </a:cubicBezTo>
                      <a:cubicBezTo>
                        <a:pt x="27" y="184"/>
                        <a:pt x="27" y="183"/>
                        <a:pt x="27" y="183"/>
                      </a:cubicBezTo>
                      <a:cubicBezTo>
                        <a:pt x="27" y="182"/>
                        <a:pt x="27" y="182"/>
                        <a:pt x="27" y="182"/>
                      </a:cubicBezTo>
                      <a:cubicBezTo>
                        <a:pt x="28" y="181"/>
                        <a:pt x="28" y="180"/>
                        <a:pt x="29" y="180"/>
                      </a:cubicBezTo>
                      <a:cubicBezTo>
                        <a:pt x="29" y="180"/>
                        <a:pt x="29" y="179"/>
                        <a:pt x="29" y="178"/>
                      </a:cubicBezTo>
                      <a:cubicBezTo>
                        <a:pt x="29" y="177"/>
                        <a:pt x="30" y="176"/>
                        <a:pt x="31" y="175"/>
                      </a:cubicBezTo>
                      <a:cubicBezTo>
                        <a:pt x="32" y="174"/>
                        <a:pt x="33" y="172"/>
                        <a:pt x="33" y="171"/>
                      </a:cubicBezTo>
                      <a:cubicBezTo>
                        <a:pt x="33" y="169"/>
                        <a:pt x="32" y="167"/>
                        <a:pt x="31" y="166"/>
                      </a:cubicBezTo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7" name="Freeform 163">
                  <a:extLst>
                    <a:ext uri="{FF2B5EF4-FFF2-40B4-BE49-F238E27FC236}">
                      <a16:creationId xmlns:a16="http://schemas.microsoft.com/office/drawing/2014/main" id="{B3F8CC98-168F-0F47-9223-B3A8CAD9570A}"/>
                    </a:ext>
                  </a:extLst>
                </p:cNvPr>
                <p:cNvSpPr>
                  <a:spLocks noEditPoints="1"/>
                </p:cNvSpPr>
                <p:nvPr/>
              </p:nvSpPr>
              <p:spPr bwMode="gray">
                <a:xfrm>
                  <a:off x="4205" y="1070"/>
                  <a:ext cx="167" cy="382"/>
                </a:xfrm>
                <a:custGeom>
                  <a:avLst/>
                  <a:gdLst>
                    <a:gd name="T0" fmla="*/ 5 w 81"/>
                    <a:gd name="T1" fmla="*/ 177 h 190"/>
                    <a:gd name="T2" fmla="*/ 11 w 81"/>
                    <a:gd name="T3" fmla="*/ 160 h 190"/>
                    <a:gd name="T4" fmla="*/ 21 w 81"/>
                    <a:gd name="T5" fmla="*/ 158 h 190"/>
                    <a:gd name="T6" fmla="*/ 31 w 81"/>
                    <a:gd name="T7" fmla="*/ 167 h 190"/>
                    <a:gd name="T8" fmla="*/ 29 w 81"/>
                    <a:gd name="T9" fmla="*/ 182 h 190"/>
                    <a:gd name="T10" fmla="*/ 24 w 81"/>
                    <a:gd name="T11" fmla="*/ 186 h 190"/>
                    <a:gd name="T12" fmla="*/ 17 w 81"/>
                    <a:gd name="T13" fmla="*/ 159 h 190"/>
                    <a:gd name="T14" fmla="*/ 10 w 81"/>
                    <a:gd name="T15" fmla="*/ 162 h 190"/>
                    <a:gd name="T16" fmla="*/ 8 w 81"/>
                    <a:gd name="T17" fmla="*/ 181 h 190"/>
                    <a:gd name="T18" fmla="*/ 21 w 81"/>
                    <a:gd name="T19" fmla="*/ 185 h 190"/>
                    <a:gd name="T20" fmla="*/ 27 w 81"/>
                    <a:gd name="T21" fmla="*/ 182 h 190"/>
                    <a:gd name="T22" fmla="*/ 32 w 81"/>
                    <a:gd name="T23" fmla="*/ 172 h 190"/>
                    <a:gd name="T24" fmla="*/ 24 w 81"/>
                    <a:gd name="T25" fmla="*/ 161 h 190"/>
                    <a:gd name="T26" fmla="*/ 21 w 81"/>
                    <a:gd name="T27" fmla="*/ 138 h 190"/>
                    <a:gd name="T28" fmla="*/ 1 w 81"/>
                    <a:gd name="T29" fmla="*/ 122 h 190"/>
                    <a:gd name="T30" fmla="*/ 14 w 81"/>
                    <a:gd name="T31" fmla="*/ 93 h 190"/>
                    <a:gd name="T32" fmla="*/ 32 w 81"/>
                    <a:gd name="T33" fmla="*/ 70 h 190"/>
                    <a:gd name="T34" fmla="*/ 55 w 81"/>
                    <a:gd name="T35" fmla="*/ 37 h 190"/>
                    <a:gd name="T36" fmla="*/ 57 w 81"/>
                    <a:gd name="T37" fmla="*/ 26 h 190"/>
                    <a:gd name="T38" fmla="*/ 43 w 81"/>
                    <a:gd name="T39" fmla="*/ 24 h 190"/>
                    <a:gd name="T40" fmla="*/ 28 w 81"/>
                    <a:gd name="T41" fmla="*/ 34 h 190"/>
                    <a:gd name="T42" fmla="*/ 10 w 81"/>
                    <a:gd name="T43" fmla="*/ 41 h 190"/>
                    <a:gd name="T44" fmla="*/ 4 w 81"/>
                    <a:gd name="T45" fmla="*/ 30 h 190"/>
                    <a:gd name="T46" fmla="*/ 5 w 81"/>
                    <a:gd name="T47" fmla="*/ 22 h 190"/>
                    <a:gd name="T48" fmla="*/ 41 w 81"/>
                    <a:gd name="T49" fmla="*/ 2 h 190"/>
                    <a:gd name="T50" fmla="*/ 56 w 81"/>
                    <a:gd name="T51" fmla="*/ 1 h 190"/>
                    <a:gd name="T52" fmla="*/ 78 w 81"/>
                    <a:gd name="T53" fmla="*/ 17 h 190"/>
                    <a:gd name="T54" fmla="*/ 79 w 81"/>
                    <a:gd name="T55" fmla="*/ 27 h 190"/>
                    <a:gd name="T56" fmla="*/ 75 w 81"/>
                    <a:gd name="T57" fmla="*/ 39 h 190"/>
                    <a:gd name="T58" fmla="*/ 59 w 81"/>
                    <a:gd name="T59" fmla="*/ 67 h 190"/>
                    <a:gd name="T60" fmla="*/ 45 w 81"/>
                    <a:gd name="T61" fmla="*/ 85 h 190"/>
                    <a:gd name="T62" fmla="*/ 33 w 81"/>
                    <a:gd name="T63" fmla="*/ 100 h 190"/>
                    <a:gd name="T64" fmla="*/ 26 w 81"/>
                    <a:gd name="T65" fmla="*/ 114 h 190"/>
                    <a:gd name="T66" fmla="*/ 39 w 81"/>
                    <a:gd name="T67" fmla="*/ 123 h 190"/>
                    <a:gd name="T68" fmla="*/ 33 w 81"/>
                    <a:gd name="T69" fmla="*/ 136 h 190"/>
                    <a:gd name="T70" fmla="*/ 54 w 81"/>
                    <a:gd name="T71" fmla="*/ 23 h 190"/>
                    <a:gd name="T72" fmla="*/ 58 w 81"/>
                    <a:gd name="T73" fmla="*/ 29 h 190"/>
                    <a:gd name="T74" fmla="*/ 36 w 81"/>
                    <a:gd name="T75" fmla="*/ 67 h 190"/>
                    <a:gd name="T76" fmla="*/ 23 w 81"/>
                    <a:gd name="T77" fmla="*/ 82 h 190"/>
                    <a:gd name="T78" fmla="*/ 1 w 81"/>
                    <a:gd name="T79" fmla="*/ 119 h 190"/>
                    <a:gd name="T80" fmla="*/ 16 w 81"/>
                    <a:gd name="T81" fmla="*/ 134 h 190"/>
                    <a:gd name="T82" fmla="*/ 36 w 81"/>
                    <a:gd name="T83" fmla="*/ 129 h 190"/>
                    <a:gd name="T84" fmla="*/ 37 w 81"/>
                    <a:gd name="T85" fmla="*/ 122 h 190"/>
                    <a:gd name="T86" fmla="*/ 24 w 81"/>
                    <a:gd name="T87" fmla="*/ 112 h 190"/>
                    <a:gd name="T88" fmla="*/ 34 w 81"/>
                    <a:gd name="T89" fmla="*/ 95 h 190"/>
                    <a:gd name="T90" fmla="*/ 49 w 81"/>
                    <a:gd name="T91" fmla="*/ 78 h 190"/>
                    <a:gd name="T92" fmla="*/ 63 w 81"/>
                    <a:gd name="T93" fmla="*/ 59 h 190"/>
                    <a:gd name="T94" fmla="*/ 77 w 81"/>
                    <a:gd name="T95" fmla="*/ 32 h 190"/>
                    <a:gd name="T96" fmla="*/ 78 w 81"/>
                    <a:gd name="T97" fmla="*/ 26 h 190"/>
                    <a:gd name="T98" fmla="*/ 74 w 81"/>
                    <a:gd name="T99" fmla="*/ 13 h 190"/>
                    <a:gd name="T100" fmla="*/ 50 w 81"/>
                    <a:gd name="T101" fmla="*/ 1 h 190"/>
                    <a:gd name="T102" fmla="*/ 36 w 81"/>
                    <a:gd name="T103" fmla="*/ 5 h 190"/>
                    <a:gd name="T104" fmla="*/ 5 w 81"/>
                    <a:gd name="T105" fmla="*/ 26 h 190"/>
                    <a:gd name="T106" fmla="*/ 4 w 81"/>
                    <a:gd name="T107" fmla="*/ 32 h 190"/>
                    <a:gd name="T108" fmla="*/ 17 w 81"/>
                    <a:gd name="T109" fmla="*/ 42 h 190"/>
                    <a:gd name="T110" fmla="*/ 29 w 81"/>
                    <a:gd name="T111" fmla="*/ 30 h 190"/>
                    <a:gd name="T112" fmla="*/ 48 w 81"/>
                    <a:gd name="T113" fmla="*/ 22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81" h="190">
                      <a:moveTo>
                        <a:pt x="15" y="190"/>
                      </a:moveTo>
                      <a:cubicBezTo>
                        <a:pt x="12" y="190"/>
                        <a:pt x="11" y="188"/>
                        <a:pt x="10" y="186"/>
                      </a:cubicBezTo>
                      <a:cubicBezTo>
                        <a:pt x="9" y="184"/>
                        <a:pt x="8" y="183"/>
                        <a:pt x="7" y="181"/>
                      </a:cubicBezTo>
                      <a:cubicBezTo>
                        <a:pt x="7" y="180"/>
                        <a:pt x="6" y="178"/>
                        <a:pt x="5" y="177"/>
                      </a:cubicBezTo>
                      <a:cubicBezTo>
                        <a:pt x="4" y="176"/>
                        <a:pt x="4" y="174"/>
                        <a:pt x="4" y="173"/>
                      </a:cubicBezTo>
                      <a:cubicBezTo>
                        <a:pt x="4" y="170"/>
                        <a:pt x="4" y="168"/>
                        <a:pt x="5" y="166"/>
                      </a:cubicBezTo>
                      <a:cubicBezTo>
                        <a:pt x="5" y="164"/>
                        <a:pt x="7" y="162"/>
                        <a:pt x="9" y="161"/>
                      </a:cubicBezTo>
                      <a:cubicBezTo>
                        <a:pt x="11" y="160"/>
                        <a:pt x="11" y="160"/>
                        <a:pt x="11" y="160"/>
                      </a:cubicBezTo>
                      <a:cubicBezTo>
                        <a:pt x="11" y="160"/>
                        <a:pt x="11" y="159"/>
                        <a:pt x="12" y="159"/>
                      </a:cubicBezTo>
                      <a:cubicBezTo>
                        <a:pt x="12" y="159"/>
                        <a:pt x="13" y="158"/>
                        <a:pt x="13" y="158"/>
                      </a:cubicBezTo>
                      <a:cubicBezTo>
                        <a:pt x="14" y="158"/>
                        <a:pt x="15" y="158"/>
                        <a:pt x="17" y="158"/>
                      </a:cubicBezTo>
                      <a:cubicBezTo>
                        <a:pt x="21" y="158"/>
                        <a:pt x="21" y="158"/>
                        <a:pt x="21" y="158"/>
                      </a:cubicBezTo>
                      <a:cubicBezTo>
                        <a:pt x="22" y="158"/>
                        <a:pt x="24" y="158"/>
                        <a:pt x="25" y="160"/>
                      </a:cubicBezTo>
                      <a:cubicBezTo>
                        <a:pt x="25" y="161"/>
                        <a:pt x="26" y="162"/>
                        <a:pt x="27" y="163"/>
                      </a:cubicBezTo>
                      <a:cubicBezTo>
                        <a:pt x="28" y="164"/>
                        <a:pt x="30" y="165"/>
                        <a:pt x="31" y="167"/>
                      </a:cubicBezTo>
                      <a:cubicBezTo>
                        <a:pt x="31" y="167"/>
                        <a:pt x="31" y="167"/>
                        <a:pt x="31" y="167"/>
                      </a:cubicBezTo>
                      <a:cubicBezTo>
                        <a:pt x="33" y="168"/>
                        <a:pt x="33" y="170"/>
                        <a:pt x="33" y="172"/>
                      </a:cubicBezTo>
                      <a:cubicBezTo>
                        <a:pt x="33" y="174"/>
                        <a:pt x="33" y="175"/>
                        <a:pt x="31" y="176"/>
                      </a:cubicBezTo>
                      <a:cubicBezTo>
                        <a:pt x="30" y="177"/>
                        <a:pt x="30" y="178"/>
                        <a:pt x="30" y="179"/>
                      </a:cubicBezTo>
                      <a:cubicBezTo>
                        <a:pt x="30" y="180"/>
                        <a:pt x="30" y="181"/>
                        <a:pt x="29" y="182"/>
                      </a:cubicBezTo>
                      <a:cubicBezTo>
                        <a:pt x="28" y="182"/>
                        <a:pt x="28" y="182"/>
                        <a:pt x="28" y="183"/>
                      </a:cubicBezTo>
                      <a:cubicBezTo>
                        <a:pt x="28" y="183"/>
                        <a:pt x="28" y="183"/>
                        <a:pt x="28" y="184"/>
                      </a:cubicBezTo>
                      <a:cubicBezTo>
                        <a:pt x="28" y="184"/>
                        <a:pt x="27" y="185"/>
                        <a:pt x="27" y="185"/>
                      </a:cubicBezTo>
                      <a:cubicBezTo>
                        <a:pt x="26" y="186"/>
                        <a:pt x="25" y="186"/>
                        <a:pt x="24" y="186"/>
                      </a:cubicBezTo>
                      <a:cubicBezTo>
                        <a:pt x="23" y="186"/>
                        <a:pt x="22" y="186"/>
                        <a:pt x="22" y="186"/>
                      </a:cubicBezTo>
                      <a:cubicBezTo>
                        <a:pt x="21" y="187"/>
                        <a:pt x="20" y="187"/>
                        <a:pt x="19" y="188"/>
                      </a:cubicBezTo>
                      <a:cubicBezTo>
                        <a:pt x="18" y="189"/>
                        <a:pt x="16" y="190"/>
                        <a:pt x="15" y="190"/>
                      </a:cubicBezTo>
                      <a:close/>
                      <a:moveTo>
                        <a:pt x="17" y="159"/>
                      </a:moveTo>
                      <a:cubicBezTo>
                        <a:pt x="15" y="159"/>
                        <a:pt x="14" y="159"/>
                        <a:pt x="14" y="159"/>
                      </a:cubicBezTo>
                      <a:cubicBezTo>
                        <a:pt x="13" y="159"/>
                        <a:pt x="13" y="160"/>
                        <a:pt x="13" y="160"/>
                      </a:cubicBezTo>
                      <a:cubicBezTo>
                        <a:pt x="12" y="160"/>
                        <a:pt x="12" y="160"/>
                        <a:pt x="12" y="161"/>
                      </a:cubicBezTo>
                      <a:cubicBezTo>
                        <a:pt x="12" y="161"/>
                        <a:pt x="11" y="162"/>
                        <a:pt x="10" y="162"/>
                      </a:cubicBezTo>
                      <a:cubicBezTo>
                        <a:pt x="8" y="163"/>
                        <a:pt x="6" y="164"/>
                        <a:pt x="6" y="166"/>
                      </a:cubicBezTo>
                      <a:cubicBezTo>
                        <a:pt x="5" y="168"/>
                        <a:pt x="5" y="170"/>
                        <a:pt x="5" y="173"/>
                      </a:cubicBezTo>
                      <a:cubicBezTo>
                        <a:pt x="5" y="174"/>
                        <a:pt x="5" y="175"/>
                        <a:pt x="6" y="177"/>
                      </a:cubicBezTo>
                      <a:cubicBezTo>
                        <a:pt x="7" y="178"/>
                        <a:pt x="8" y="179"/>
                        <a:pt x="8" y="181"/>
                      </a:cubicBezTo>
                      <a:cubicBezTo>
                        <a:pt x="9" y="182"/>
                        <a:pt x="10" y="184"/>
                        <a:pt x="11" y="186"/>
                      </a:cubicBezTo>
                      <a:cubicBezTo>
                        <a:pt x="11" y="187"/>
                        <a:pt x="13" y="188"/>
                        <a:pt x="15" y="188"/>
                      </a:cubicBezTo>
                      <a:cubicBezTo>
                        <a:pt x="16" y="188"/>
                        <a:pt x="17" y="188"/>
                        <a:pt x="18" y="187"/>
                      </a:cubicBezTo>
                      <a:cubicBezTo>
                        <a:pt x="19" y="186"/>
                        <a:pt x="20" y="186"/>
                        <a:pt x="21" y="185"/>
                      </a:cubicBezTo>
                      <a:cubicBezTo>
                        <a:pt x="22" y="185"/>
                        <a:pt x="23" y="185"/>
                        <a:pt x="24" y="185"/>
                      </a:cubicBezTo>
                      <a:cubicBezTo>
                        <a:pt x="25" y="185"/>
                        <a:pt x="26" y="185"/>
                        <a:pt x="26" y="185"/>
                      </a:cubicBezTo>
                      <a:cubicBezTo>
                        <a:pt x="26" y="184"/>
                        <a:pt x="26" y="184"/>
                        <a:pt x="26" y="184"/>
                      </a:cubicBezTo>
                      <a:cubicBezTo>
                        <a:pt x="26" y="183"/>
                        <a:pt x="26" y="183"/>
                        <a:pt x="27" y="182"/>
                      </a:cubicBezTo>
                      <a:cubicBezTo>
                        <a:pt x="27" y="181"/>
                        <a:pt x="28" y="181"/>
                        <a:pt x="28" y="180"/>
                      </a:cubicBezTo>
                      <a:cubicBezTo>
                        <a:pt x="28" y="180"/>
                        <a:pt x="29" y="180"/>
                        <a:pt x="29" y="179"/>
                      </a:cubicBezTo>
                      <a:cubicBezTo>
                        <a:pt x="29" y="178"/>
                        <a:pt x="29" y="176"/>
                        <a:pt x="31" y="175"/>
                      </a:cubicBezTo>
                      <a:cubicBezTo>
                        <a:pt x="32" y="174"/>
                        <a:pt x="32" y="173"/>
                        <a:pt x="32" y="172"/>
                      </a:cubicBezTo>
                      <a:cubicBezTo>
                        <a:pt x="32" y="170"/>
                        <a:pt x="32" y="169"/>
                        <a:pt x="30" y="168"/>
                      </a:cubicBezTo>
                      <a:cubicBezTo>
                        <a:pt x="30" y="168"/>
                        <a:pt x="30" y="168"/>
                        <a:pt x="30" y="168"/>
                      </a:cubicBezTo>
                      <a:cubicBezTo>
                        <a:pt x="29" y="166"/>
                        <a:pt x="28" y="165"/>
                        <a:pt x="26" y="164"/>
                      </a:cubicBezTo>
                      <a:cubicBezTo>
                        <a:pt x="25" y="163"/>
                        <a:pt x="24" y="162"/>
                        <a:pt x="24" y="161"/>
                      </a:cubicBezTo>
                      <a:cubicBezTo>
                        <a:pt x="23" y="160"/>
                        <a:pt x="22" y="159"/>
                        <a:pt x="21" y="159"/>
                      </a:cubicBezTo>
                      <a:lnTo>
                        <a:pt x="17" y="159"/>
                      </a:lnTo>
                      <a:close/>
                      <a:moveTo>
                        <a:pt x="26" y="139"/>
                      </a:moveTo>
                      <a:cubicBezTo>
                        <a:pt x="24" y="139"/>
                        <a:pt x="22" y="139"/>
                        <a:pt x="21" y="138"/>
                      </a:cubicBezTo>
                      <a:cubicBezTo>
                        <a:pt x="19" y="136"/>
                        <a:pt x="18" y="136"/>
                        <a:pt x="16" y="135"/>
                      </a:cubicBezTo>
                      <a:cubicBezTo>
                        <a:pt x="12" y="134"/>
                        <a:pt x="10" y="133"/>
                        <a:pt x="8" y="132"/>
                      </a:cubicBezTo>
                      <a:cubicBezTo>
                        <a:pt x="5" y="130"/>
                        <a:pt x="4" y="128"/>
                        <a:pt x="2" y="125"/>
                      </a:cubicBezTo>
                      <a:cubicBezTo>
                        <a:pt x="2" y="124"/>
                        <a:pt x="1" y="123"/>
                        <a:pt x="1" y="122"/>
                      </a:cubicBezTo>
                      <a:cubicBezTo>
                        <a:pt x="0" y="121"/>
                        <a:pt x="0" y="120"/>
                        <a:pt x="0" y="119"/>
                      </a:cubicBezTo>
                      <a:cubicBezTo>
                        <a:pt x="0" y="116"/>
                        <a:pt x="1" y="113"/>
                        <a:pt x="3" y="111"/>
                      </a:cubicBezTo>
                      <a:cubicBezTo>
                        <a:pt x="4" y="109"/>
                        <a:pt x="6" y="107"/>
                        <a:pt x="7" y="104"/>
                      </a:cubicBezTo>
                      <a:cubicBezTo>
                        <a:pt x="9" y="100"/>
                        <a:pt x="11" y="96"/>
                        <a:pt x="14" y="93"/>
                      </a:cubicBezTo>
                      <a:cubicBezTo>
                        <a:pt x="17" y="89"/>
                        <a:pt x="19" y="86"/>
                        <a:pt x="22" y="82"/>
                      </a:cubicBezTo>
                      <a:cubicBezTo>
                        <a:pt x="24" y="80"/>
                        <a:pt x="25" y="79"/>
                        <a:pt x="26" y="78"/>
                      </a:cubicBezTo>
                      <a:cubicBezTo>
                        <a:pt x="27" y="77"/>
                        <a:pt x="28" y="75"/>
                        <a:pt x="29" y="74"/>
                      </a:cubicBezTo>
                      <a:cubicBezTo>
                        <a:pt x="30" y="72"/>
                        <a:pt x="31" y="71"/>
                        <a:pt x="32" y="70"/>
                      </a:cubicBezTo>
                      <a:cubicBezTo>
                        <a:pt x="33" y="69"/>
                        <a:pt x="34" y="68"/>
                        <a:pt x="35" y="66"/>
                      </a:cubicBezTo>
                      <a:cubicBezTo>
                        <a:pt x="38" y="63"/>
                        <a:pt x="40" y="59"/>
                        <a:pt x="43" y="55"/>
                      </a:cubicBezTo>
                      <a:cubicBezTo>
                        <a:pt x="45" y="51"/>
                        <a:pt x="48" y="47"/>
                        <a:pt x="50" y="44"/>
                      </a:cubicBezTo>
                      <a:cubicBezTo>
                        <a:pt x="51" y="41"/>
                        <a:pt x="53" y="39"/>
                        <a:pt x="55" y="37"/>
                      </a:cubicBezTo>
                      <a:cubicBezTo>
                        <a:pt x="56" y="35"/>
                        <a:pt x="57" y="32"/>
                        <a:pt x="57" y="29"/>
                      </a:cubicBezTo>
                      <a:cubicBezTo>
                        <a:pt x="57" y="29"/>
                        <a:pt x="57" y="29"/>
                        <a:pt x="58" y="28"/>
                      </a:cubicBezTo>
                      <a:cubicBezTo>
                        <a:pt x="58" y="28"/>
                        <a:pt x="58" y="27"/>
                        <a:pt x="58" y="27"/>
                      </a:cubicBezTo>
                      <a:cubicBezTo>
                        <a:pt x="58" y="27"/>
                        <a:pt x="57" y="26"/>
                        <a:pt x="57" y="26"/>
                      </a:cubicBezTo>
                      <a:cubicBezTo>
                        <a:pt x="56" y="25"/>
                        <a:pt x="55" y="25"/>
                        <a:pt x="54" y="24"/>
                      </a:cubicBezTo>
                      <a:cubicBezTo>
                        <a:pt x="53" y="24"/>
                        <a:pt x="52" y="24"/>
                        <a:pt x="51" y="24"/>
                      </a:cubicBezTo>
                      <a:cubicBezTo>
                        <a:pt x="49" y="23"/>
                        <a:pt x="49" y="23"/>
                        <a:pt x="48" y="23"/>
                      </a:cubicBezTo>
                      <a:cubicBezTo>
                        <a:pt x="46" y="23"/>
                        <a:pt x="44" y="23"/>
                        <a:pt x="43" y="24"/>
                      </a:cubicBezTo>
                      <a:cubicBezTo>
                        <a:pt x="41" y="25"/>
                        <a:pt x="40" y="26"/>
                        <a:pt x="38" y="27"/>
                      </a:cubicBezTo>
                      <a:cubicBezTo>
                        <a:pt x="36" y="28"/>
                        <a:pt x="35" y="28"/>
                        <a:pt x="34" y="29"/>
                      </a:cubicBezTo>
                      <a:cubicBezTo>
                        <a:pt x="32" y="29"/>
                        <a:pt x="31" y="30"/>
                        <a:pt x="30" y="31"/>
                      </a:cubicBezTo>
                      <a:cubicBezTo>
                        <a:pt x="29" y="32"/>
                        <a:pt x="28" y="33"/>
                        <a:pt x="28" y="34"/>
                      </a:cubicBezTo>
                      <a:cubicBezTo>
                        <a:pt x="27" y="35"/>
                        <a:pt x="26" y="37"/>
                        <a:pt x="26" y="38"/>
                      </a:cubicBezTo>
                      <a:cubicBezTo>
                        <a:pt x="25" y="39"/>
                        <a:pt x="24" y="41"/>
                        <a:pt x="22" y="42"/>
                      </a:cubicBezTo>
                      <a:cubicBezTo>
                        <a:pt x="21" y="43"/>
                        <a:pt x="19" y="43"/>
                        <a:pt x="17" y="43"/>
                      </a:cubicBezTo>
                      <a:cubicBezTo>
                        <a:pt x="14" y="43"/>
                        <a:pt x="12" y="43"/>
                        <a:pt x="10" y="41"/>
                      </a:cubicBezTo>
                      <a:cubicBezTo>
                        <a:pt x="9" y="40"/>
                        <a:pt x="7" y="38"/>
                        <a:pt x="6" y="36"/>
                      </a:cubicBezTo>
                      <a:cubicBezTo>
                        <a:pt x="5" y="36"/>
                        <a:pt x="5" y="35"/>
                        <a:pt x="4" y="35"/>
                      </a:cubicBezTo>
                      <a:cubicBezTo>
                        <a:pt x="3" y="34"/>
                        <a:pt x="3" y="33"/>
                        <a:pt x="3" y="32"/>
                      </a:cubicBezTo>
                      <a:cubicBezTo>
                        <a:pt x="3" y="31"/>
                        <a:pt x="3" y="30"/>
                        <a:pt x="4" y="30"/>
                      </a:cubicBezTo>
                      <a:cubicBezTo>
                        <a:pt x="4" y="30"/>
                        <a:pt x="4" y="29"/>
                        <a:pt x="4" y="29"/>
                      </a:cubicBezTo>
                      <a:cubicBezTo>
                        <a:pt x="4" y="29"/>
                        <a:pt x="4" y="28"/>
                        <a:pt x="4" y="28"/>
                      </a:cubicBezTo>
                      <a:cubicBezTo>
                        <a:pt x="4" y="27"/>
                        <a:pt x="3" y="27"/>
                        <a:pt x="3" y="26"/>
                      </a:cubicBezTo>
                      <a:cubicBezTo>
                        <a:pt x="3" y="24"/>
                        <a:pt x="4" y="23"/>
                        <a:pt x="5" y="22"/>
                      </a:cubicBezTo>
                      <a:cubicBezTo>
                        <a:pt x="6" y="21"/>
                        <a:pt x="7" y="20"/>
                        <a:pt x="8" y="20"/>
                      </a:cubicBezTo>
                      <a:cubicBezTo>
                        <a:pt x="12" y="16"/>
                        <a:pt x="17" y="13"/>
                        <a:pt x="21" y="10"/>
                      </a:cubicBezTo>
                      <a:cubicBezTo>
                        <a:pt x="26" y="8"/>
                        <a:pt x="31" y="6"/>
                        <a:pt x="36" y="4"/>
                      </a:cubicBezTo>
                      <a:cubicBezTo>
                        <a:pt x="38" y="3"/>
                        <a:pt x="40" y="3"/>
                        <a:pt x="41" y="2"/>
                      </a:cubicBezTo>
                      <a:cubicBezTo>
                        <a:pt x="43" y="1"/>
                        <a:pt x="45" y="1"/>
                        <a:pt x="47" y="1"/>
                      </a:cubicBezTo>
                      <a:cubicBezTo>
                        <a:pt x="47" y="1"/>
                        <a:pt x="48" y="1"/>
                        <a:pt x="48" y="1"/>
                      </a:cubicBezTo>
                      <a:cubicBezTo>
                        <a:pt x="49" y="0"/>
                        <a:pt x="49" y="0"/>
                        <a:pt x="50" y="0"/>
                      </a:cubicBezTo>
                      <a:cubicBezTo>
                        <a:pt x="52" y="0"/>
                        <a:pt x="54" y="1"/>
                        <a:pt x="56" y="1"/>
                      </a:cubicBezTo>
                      <a:cubicBezTo>
                        <a:pt x="58" y="2"/>
                        <a:pt x="60" y="3"/>
                        <a:pt x="62" y="3"/>
                      </a:cubicBezTo>
                      <a:cubicBezTo>
                        <a:pt x="65" y="4"/>
                        <a:pt x="67" y="5"/>
                        <a:pt x="70" y="6"/>
                      </a:cubicBezTo>
                      <a:cubicBezTo>
                        <a:pt x="72" y="7"/>
                        <a:pt x="74" y="9"/>
                        <a:pt x="75" y="12"/>
                      </a:cubicBezTo>
                      <a:cubicBezTo>
                        <a:pt x="76" y="14"/>
                        <a:pt x="77" y="15"/>
                        <a:pt x="78" y="17"/>
                      </a:cubicBezTo>
                      <a:cubicBezTo>
                        <a:pt x="80" y="19"/>
                        <a:pt x="81" y="21"/>
                        <a:pt x="81" y="23"/>
                      </a:cubicBezTo>
                      <a:cubicBezTo>
                        <a:pt x="81" y="24"/>
                        <a:pt x="80" y="25"/>
                        <a:pt x="80" y="25"/>
                      </a:cubicBezTo>
                      <a:cubicBezTo>
                        <a:pt x="79" y="25"/>
                        <a:pt x="79" y="26"/>
                        <a:pt x="79" y="26"/>
                      </a:cubicBezTo>
                      <a:cubicBezTo>
                        <a:pt x="79" y="27"/>
                        <a:pt x="79" y="27"/>
                        <a:pt x="79" y="27"/>
                      </a:cubicBezTo>
                      <a:cubicBezTo>
                        <a:pt x="80" y="27"/>
                        <a:pt x="80" y="28"/>
                        <a:pt x="80" y="28"/>
                      </a:cubicBezTo>
                      <a:cubicBezTo>
                        <a:pt x="80" y="29"/>
                        <a:pt x="80" y="30"/>
                        <a:pt x="79" y="30"/>
                      </a:cubicBezTo>
                      <a:cubicBezTo>
                        <a:pt x="79" y="31"/>
                        <a:pt x="78" y="32"/>
                        <a:pt x="78" y="32"/>
                      </a:cubicBezTo>
                      <a:cubicBezTo>
                        <a:pt x="77" y="34"/>
                        <a:pt x="76" y="37"/>
                        <a:pt x="75" y="39"/>
                      </a:cubicBezTo>
                      <a:cubicBezTo>
                        <a:pt x="74" y="41"/>
                        <a:pt x="73" y="44"/>
                        <a:pt x="72" y="46"/>
                      </a:cubicBezTo>
                      <a:cubicBezTo>
                        <a:pt x="72" y="47"/>
                        <a:pt x="71" y="49"/>
                        <a:pt x="69" y="52"/>
                      </a:cubicBezTo>
                      <a:cubicBezTo>
                        <a:pt x="68" y="54"/>
                        <a:pt x="66" y="57"/>
                        <a:pt x="64" y="59"/>
                      </a:cubicBezTo>
                      <a:cubicBezTo>
                        <a:pt x="63" y="62"/>
                        <a:pt x="61" y="65"/>
                        <a:pt x="59" y="67"/>
                      </a:cubicBezTo>
                      <a:cubicBezTo>
                        <a:pt x="58" y="69"/>
                        <a:pt x="56" y="71"/>
                        <a:pt x="56" y="71"/>
                      </a:cubicBezTo>
                      <a:cubicBezTo>
                        <a:pt x="54" y="73"/>
                        <a:pt x="54" y="74"/>
                        <a:pt x="53" y="75"/>
                      </a:cubicBezTo>
                      <a:cubicBezTo>
                        <a:pt x="52" y="76"/>
                        <a:pt x="51" y="77"/>
                        <a:pt x="50" y="79"/>
                      </a:cubicBezTo>
                      <a:cubicBezTo>
                        <a:pt x="49" y="81"/>
                        <a:pt x="47" y="83"/>
                        <a:pt x="45" y="85"/>
                      </a:cubicBezTo>
                      <a:cubicBezTo>
                        <a:pt x="43" y="87"/>
                        <a:pt x="41" y="89"/>
                        <a:pt x="40" y="91"/>
                      </a:cubicBezTo>
                      <a:cubicBezTo>
                        <a:pt x="39" y="92"/>
                        <a:pt x="38" y="93"/>
                        <a:pt x="37" y="94"/>
                      </a:cubicBezTo>
                      <a:cubicBezTo>
                        <a:pt x="36" y="94"/>
                        <a:pt x="35" y="95"/>
                        <a:pt x="35" y="96"/>
                      </a:cubicBezTo>
                      <a:cubicBezTo>
                        <a:pt x="34" y="97"/>
                        <a:pt x="33" y="99"/>
                        <a:pt x="33" y="100"/>
                      </a:cubicBezTo>
                      <a:cubicBezTo>
                        <a:pt x="32" y="102"/>
                        <a:pt x="31" y="103"/>
                        <a:pt x="30" y="105"/>
                      </a:cubicBezTo>
                      <a:cubicBezTo>
                        <a:pt x="29" y="106"/>
                        <a:pt x="28" y="107"/>
                        <a:pt x="27" y="108"/>
                      </a:cubicBezTo>
                      <a:cubicBezTo>
                        <a:pt x="26" y="109"/>
                        <a:pt x="25" y="110"/>
                        <a:pt x="25" y="112"/>
                      </a:cubicBezTo>
                      <a:cubicBezTo>
                        <a:pt x="25" y="113"/>
                        <a:pt x="26" y="113"/>
                        <a:pt x="26" y="114"/>
                      </a:cubicBezTo>
                      <a:cubicBezTo>
                        <a:pt x="27" y="114"/>
                        <a:pt x="28" y="114"/>
                        <a:pt x="30" y="115"/>
                      </a:cubicBezTo>
                      <a:cubicBezTo>
                        <a:pt x="31" y="115"/>
                        <a:pt x="32" y="116"/>
                        <a:pt x="34" y="116"/>
                      </a:cubicBezTo>
                      <a:cubicBezTo>
                        <a:pt x="35" y="117"/>
                        <a:pt x="37" y="119"/>
                        <a:pt x="38" y="121"/>
                      </a:cubicBezTo>
                      <a:cubicBezTo>
                        <a:pt x="38" y="122"/>
                        <a:pt x="38" y="122"/>
                        <a:pt x="39" y="123"/>
                      </a:cubicBezTo>
                      <a:cubicBezTo>
                        <a:pt x="39" y="123"/>
                        <a:pt x="40" y="124"/>
                        <a:pt x="40" y="125"/>
                      </a:cubicBezTo>
                      <a:cubicBezTo>
                        <a:pt x="40" y="126"/>
                        <a:pt x="39" y="127"/>
                        <a:pt x="38" y="128"/>
                      </a:cubicBezTo>
                      <a:cubicBezTo>
                        <a:pt x="38" y="128"/>
                        <a:pt x="37" y="129"/>
                        <a:pt x="37" y="130"/>
                      </a:cubicBezTo>
                      <a:cubicBezTo>
                        <a:pt x="36" y="132"/>
                        <a:pt x="35" y="134"/>
                        <a:pt x="33" y="136"/>
                      </a:cubicBezTo>
                      <a:cubicBezTo>
                        <a:pt x="32" y="138"/>
                        <a:pt x="29" y="139"/>
                        <a:pt x="26" y="139"/>
                      </a:cubicBezTo>
                      <a:close/>
                      <a:moveTo>
                        <a:pt x="48" y="22"/>
                      </a:moveTo>
                      <a:cubicBezTo>
                        <a:pt x="49" y="22"/>
                        <a:pt x="50" y="22"/>
                        <a:pt x="51" y="22"/>
                      </a:cubicBezTo>
                      <a:cubicBezTo>
                        <a:pt x="52" y="23"/>
                        <a:pt x="53" y="23"/>
                        <a:pt x="54" y="23"/>
                      </a:cubicBezTo>
                      <a:cubicBezTo>
                        <a:pt x="56" y="24"/>
                        <a:pt x="57" y="24"/>
                        <a:pt x="58" y="25"/>
                      </a:cubicBezTo>
                      <a:cubicBezTo>
                        <a:pt x="59" y="26"/>
                        <a:pt x="59" y="26"/>
                        <a:pt x="59" y="27"/>
                      </a:cubicBezTo>
                      <a:cubicBezTo>
                        <a:pt x="59" y="28"/>
                        <a:pt x="59" y="28"/>
                        <a:pt x="59" y="29"/>
                      </a:cubicBezTo>
                      <a:cubicBezTo>
                        <a:pt x="59" y="29"/>
                        <a:pt x="58" y="29"/>
                        <a:pt x="58" y="29"/>
                      </a:cubicBezTo>
                      <a:cubicBezTo>
                        <a:pt x="58" y="33"/>
                        <a:pt x="58" y="35"/>
                        <a:pt x="56" y="37"/>
                      </a:cubicBezTo>
                      <a:cubicBezTo>
                        <a:pt x="54" y="39"/>
                        <a:pt x="52" y="42"/>
                        <a:pt x="51" y="44"/>
                      </a:cubicBezTo>
                      <a:cubicBezTo>
                        <a:pt x="49" y="48"/>
                        <a:pt x="46" y="52"/>
                        <a:pt x="44" y="56"/>
                      </a:cubicBezTo>
                      <a:cubicBezTo>
                        <a:pt x="41" y="59"/>
                        <a:pt x="39" y="63"/>
                        <a:pt x="36" y="67"/>
                      </a:cubicBezTo>
                      <a:cubicBezTo>
                        <a:pt x="35" y="68"/>
                        <a:pt x="34" y="70"/>
                        <a:pt x="33" y="71"/>
                      </a:cubicBezTo>
                      <a:cubicBezTo>
                        <a:pt x="32" y="72"/>
                        <a:pt x="31" y="73"/>
                        <a:pt x="30" y="74"/>
                      </a:cubicBezTo>
                      <a:cubicBezTo>
                        <a:pt x="29" y="76"/>
                        <a:pt x="28" y="78"/>
                        <a:pt x="27" y="79"/>
                      </a:cubicBezTo>
                      <a:cubicBezTo>
                        <a:pt x="26" y="80"/>
                        <a:pt x="24" y="81"/>
                        <a:pt x="23" y="82"/>
                      </a:cubicBezTo>
                      <a:cubicBezTo>
                        <a:pt x="20" y="86"/>
                        <a:pt x="18" y="90"/>
                        <a:pt x="15" y="93"/>
                      </a:cubicBezTo>
                      <a:cubicBezTo>
                        <a:pt x="12" y="97"/>
                        <a:pt x="10" y="101"/>
                        <a:pt x="8" y="105"/>
                      </a:cubicBezTo>
                      <a:cubicBezTo>
                        <a:pt x="7" y="107"/>
                        <a:pt x="5" y="110"/>
                        <a:pt x="3" y="112"/>
                      </a:cubicBezTo>
                      <a:cubicBezTo>
                        <a:pt x="2" y="114"/>
                        <a:pt x="1" y="116"/>
                        <a:pt x="1" y="119"/>
                      </a:cubicBezTo>
                      <a:cubicBezTo>
                        <a:pt x="1" y="120"/>
                        <a:pt x="1" y="121"/>
                        <a:pt x="2" y="122"/>
                      </a:cubicBezTo>
                      <a:cubicBezTo>
                        <a:pt x="2" y="122"/>
                        <a:pt x="3" y="123"/>
                        <a:pt x="3" y="124"/>
                      </a:cubicBezTo>
                      <a:cubicBezTo>
                        <a:pt x="5" y="127"/>
                        <a:pt x="6" y="130"/>
                        <a:pt x="8" y="131"/>
                      </a:cubicBezTo>
                      <a:cubicBezTo>
                        <a:pt x="10" y="132"/>
                        <a:pt x="13" y="133"/>
                        <a:pt x="16" y="134"/>
                      </a:cubicBezTo>
                      <a:cubicBezTo>
                        <a:pt x="18" y="135"/>
                        <a:pt x="20" y="135"/>
                        <a:pt x="21" y="137"/>
                      </a:cubicBezTo>
                      <a:cubicBezTo>
                        <a:pt x="23" y="138"/>
                        <a:pt x="24" y="138"/>
                        <a:pt x="26" y="138"/>
                      </a:cubicBezTo>
                      <a:cubicBezTo>
                        <a:pt x="29" y="138"/>
                        <a:pt x="31" y="137"/>
                        <a:pt x="32" y="135"/>
                      </a:cubicBezTo>
                      <a:cubicBezTo>
                        <a:pt x="34" y="134"/>
                        <a:pt x="35" y="131"/>
                        <a:pt x="36" y="129"/>
                      </a:cubicBezTo>
                      <a:cubicBezTo>
                        <a:pt x="36" y="128"/>
                        <a:pt x="37" y="127"/>
                        <a:pt x="38" y="127"/>
                      </a:cubicBezTo>
                      <a:cubicBezTo>
                        <a:pt x="38" y="126"/>
                        <a:pt x="38" y="126"/>
                        <a:pt x="38" y="125"/>
                      </a:cubicBezTo>
                      <a:cubicBezTo>
                        <a:pt x="38" y="124"/>
                        <a:pt x="38" y="124"/>
                        <a:pt x="38" y="123"/>
                      </a:cubicBezTo>
                      <a:cubicBezTo>
                        <a:pt x="37" y="123"/>
                        <a:pt x="37" y="122"/>
                        <a:pt x="37" y="122"/>
                      </a:cubicBezTo>
                      <a:cubicBezTo>
                        <a:pt x="36" y="120"/>
                        <a:pt x="35" y="118"/>
                        <a:pt x="33" y="117"/>
                      </a:cubicBezTo>
                      <a:cubicBezTo>
                        <a:pt x="32" y="117"/>
                        <a:pt x="31" y="116"/>
                        <a:pt x="29" y="116"/>
                      </a:cubicBezTo>
                      <a:cubicBezTo>
                        <a:pt x="28" y="116"/>
                        <a:pt x="27" y="115"/>
                        <a:pt x="26" y="115"/>
                      </a:cubicBezTo>
                      <a:cubicBezTo>
                        <a:pt x="25" y="115"/>
                        <a:pt x="24" y="114"/>
                        <a:pt x="24" y="112"/>
                      </a:cubicBezTo>
                      <a:cubicBezTo>
                        <a:pt x="24" y="110"/>
                        <a:pt x="25" y="108"/>
                        <a:pt x="26" y="107"/>
                      </a:cubicBezTo>
                      <a:cubicBezTo>
                        <a:pt x="27" y="106"/>
                        <a:pt x="28" y="105"/>
                        <a:pt x="29" y="104"/>
                      </a:cubicBezTo>
                      <a:cubicBezTo>
                        <a:pt x="30" y="103"/>
                        <a:pt x="31" y="101"/>
                        <a:pt x="32" y="100"/>
                      </a:cubicBezTo>
                      <a:cubicBezTo>
                        <a:pt x="32" y="98"/>
                        <a:pt x="33" y="97"/>
                        <a:pt x="34" y="95"/>
                      </a:cubicBezTo>
                      <a:cubicBezTo>
                        <a:pt x="34" y="94"/>
                        <a:pt x="35" y="93"/>
                        <a:pt x="36" y="93"/>
                      </a:cubicBezTo>
                      <a:cubicBezTo>
                        <a:pt x="37" y="92"/>
                        <a:pt x="38" y="91"/>
                        <a:pt x="39" y="91"/>
                      </a:cubicBezTo>
                      <a:cubicBezTo>
                        <a:pt x="40" y="88"/>
                        <a:pt x="42" y="86"/>
                        <a:pt x="44" y="84"/>
                      </a:cubicBezTo>
                      <a:cubicBezTo>
                        <a:pt x="46" y="82"/>
                        <a:pt x="48" y="80"/>
                        <a:pt x="49" y="78"/>
                      </a:cubicBezTo>
                      <a:cubicBezTo>
                        <a:pt x="50" y="77"/>
                        <a:pt x="51" y="75"/>
                        <a:pt x="52" y="74"/>
                      </a:cubicBezTo>
                      <a:cubicBezTo>
                        <a:pt x="53" y="73"/>
                        <a:pt x="54" y="72"/>
                        <a:pt x="55" y="71"/>
                      </a:cubicBezTo>
                      <a:cubicBezTo>
                        <a:pt x="55" y="70"/>
                        <a:pt x="57" y="68"/>
                        <a:pt x="58" y="66"/>
                      </a:cubicBezTo>
                      <a:cubicBezTo>
                        <a:pt x="60" y="64"/>
                        <a:pt x="62" y="61"/>
                        <a:pt x="63" y="59"/>
                      </a:cubicBezTo>
                      <a:cubicBezTo>
                        <a:pt x="65" y="56"/>
                        <a:pt x="67" y="53"/>
                        <a:pt x="68" y="51"/>
                      </a:cubicBezTo>
                      <a:cubicBezTo>
                        <a:pt x="70" y="48"/>
                        <a:pt x="71" y="47"/>
                        <a:pt x="71" y="45"/>
                      </a:cubicBezTo>
                      <a:cubicBezTo>
                        <a:pt x="72" y="43"/>
                        <a:pt x="73" y="41"/>
                        <a:pt x="74" y="39"/>
                      </a:cubicBezTo>
                      <a:cubicBezTo>
                        <a:pt x="75" y="36"/>
                        <a:pt x="76" y="34"/>
                        <a:pt x="77" y="32"/>
                      </a:cubicBezTo>
                      <a:cubicBezTo>
                        <a:pt x="77" y="31"/>
                        <a:pt x="78" y="30"/>
                        <a:pt x="78" y="30"/>
                      </a:cubicBezTo>
                      <a:cubicBezTo>
                        <a:pt x="78" y="29"/>
                        <a:pt x="79" y="29"/>
                        <a:pt x="79" y="28"/>
                      </a:cubicBezTo>
                      <a:cubicBezTo>
                        <a:pt x="79" y="28"/>
                        <a:pt x="79" y="28"/>
                        <a:pt x="78" y="28"/>
                      </a:cubicBezTo>
                      <a:cubicBezTo>
                        <a:pt x="78" y="27"/>
                        <a:pt x="78" y="27"/>
                        <a:pt x="78" y="26"/>
                      </a:cubicBezTo>
                      <a:cubicBezTo>
                        <a:pt x="78" y="25"/>
                        <a:pt x="78" y="25"/>
                        <a:pt x="79" y="24"/>
                      </a:cubicBezTo>
                      <a:cubicBezTo>
                        <a:pt x="79" y="24"/>
                        <a:pt x="79" y="23"/>
                        <a:pt x="79" y="23"/>
                      </a:cubicBezTo>
                      <a:cubicBezTo>
                        <a:pt x="79" y="21"/>
                        <a:pt x="79" y="19"/>
                        <a:pt x="78" y="18"/>
                      </a:cubicBezTo>
                      <a:cubicBezTo>
                        <a:pt x="76" y="16"/>
                        <a:pt x="75" y="15"/>
                        <a:pt x="74" y="13"/>
                      </a:cubicBezTo>
                      <a:cubicBezTo>
                        <a:pt x="73" y="10"/>
                        <a:pt x="71" y="8"/>
                        <a:pt x="69" y="7"/>
                      </a:cubicBezTo>
                      <a:cubicBezTo>
                        <a:pt x="67" y="6"/>
                        <a:pt x="64" y="5"/>
                        <a:pt x="61" y="4"/>
                      </a:cubicBezTo>
                      <a:cubicBezTo>
                        <a:pt x="59" y="4"/>
                        <a:pt x="57" y="3"/>
                        <a:pt x="55" y="2"/>
                      </a:cubicBezTo>
                      <a:cubicBezTo>
                        <a:pt x="54" y="2"/>
                        <a:pt x="52" y="1"/>
                        <a:pt x="50" y="1"/>
                      </a:cubicBezTo>
                      <a:cubicBezTo>
                        <a:pt x="49" y="1"/>
                        <a:pt x="49" y="2"/>
                        <a:pt x="49" y="2"/>
                      </a:cubicBezTo>
                      <a:cubicBezTo>
                        <a:pt x="48" y="2"/>
                        <a:pt x="48" y="2"/>
                        <a:pt x="47" y="2"/>
                      </a:cubicBezTo>
                      <a:cubicBezTo>
                        <a:pt x="45" y="2"/>
                        <a:pt x="43" y="3"/>
                        <a:pt x="42" y="3"/>
                      </a:cubicBezTo>
                      <a:cubicBezTo>
                        <a:pt x="40" y="4"/>
                        <a:pt x="38" y="4"/>
                        <a:pt x="36" y="5"/>
                      </a:cubicBezTo>
                      <a:cubicBezTo>
                        <a:pt x="31" y="7"/>
                        <a:pt x="27" y="9"/>
                        <a:pt x="22" y="11"/>
                      </a:cubicBezTo>
                      <a:cubicBezTo>
                        <a:pt x="17" y="14"/>
                        <a:pt x="13" y="17"/>
                        <a:pt x="9" y="20"/>
                      </a:cubicBezTo>
                      <a:cubicBezTo>
                        <a:pt x="8" y="21"/>
                        <a:pt x="7" y="22"/>
                        <a:pt x="6" y="23"/>
                      </a:cubicBezTo>
                      <a:cubicBezTo>
                        <a:pt x="5" y="24"/>
                        <a:pt x="5" y="25"/>
                        <a:pt x="5" y="26"/>
                      </a:cubicBezTo>
                      <a:cubicBezTo>
                        <a:pt x="5" y="26"/>
                        <a:pt x="5" y="27"/>
                        <a:pt x="5" y="27"/>
                      </a:cubicBezTo>
                      <a:cubicBezTo>
                        <a:pt x="5" y="28"/>
                        <a:pt x="5" y="28"/>
                        <a:pt x="5" y="29"/>
                      </a:cubicBezTo>
                      <a:cubicBezTo>
                        <a:pt x="5" y="30"/>
                        <a:pt x="5" y="30"/>
                        <a:pt x="4" y="31"/>
                      </a:cubicBezTo>
                      <a:cubicBezTo>
                        <a:pt x="4" y="31"/>
                        <a:pt x="4" y="31"/>
                        <a:pt x="4" y="32"/>
                      </a:cubicBezTo>
                      <a:cubicBezTo>
                        <a:pt x="4" y="33"/>
                        <a:pt x="4" y="33"/>
                        <a:pt x="5" y="34"/>
                      </a:cubicBezTo>
                      <a:cubicBezTo>
                        <a:pt x="6" y="34"/>
                        <a:pt x="6" y="35"/>
                        <a:pt x="7" y="36"/>
                      </a:cubicBezTo>
                      <a:cubicBezTo>
                        <a:pt x="8" y="38"/>
                        <a:pt x="9" y="39"/>
                        <a:pt x="11" y="40"/>
                      </a:cubicBezTo>
                      <a:cubicBezTo>
                        <a:pt x="12" y="42"/>
                        <a:pt x="14" y="42"/>
                        <a:pt x="17" y="42"/>
                      </a:cubicBezTo>
                      <a:cubicBezTo>
                        <a:pt x="19" y="42"/>
                        <a:pt x="20" y="42"/>
                        <a:pt x="21" y="41"/>
                      </a:cubicBezTo>
                      <a:cubicBezTo>
                        <a:pt x="23" y="40"/>
                        <a:pt x="24" y="39"/>
                        <a:pt x="24" y="37"/>
                      </a:cubicBezTo>
                      <a:cubicBezTo>
                        <a:pt x="25" y="36"/>
                        <a:pt x="26" y="35"/>
                        <a:pt x="27" y="34"/>
                      </a:cubicBezTo>
                      <a:cubicBezTo>
                        <a:pt x="27" y="32"/>
                        <a:pt x="28" y="31"/>
                        <a:pt x="29" y="30"/>
                      </a:cubicBezTo>
                      <a:cubicBezTo>
                        <a:pt x="30" y="29"/>
                        <a:pt x="32" y="28"/>
                        <a:pt x="33" y="28"/>
                      </a:cubicBezTo>
                      <a:cubicBezTo>
                        <a:pt x="34" y="27"/>
                        <a:pt x="36" y="26"/>
                        <a:pt x="37" y="26"/>
                      </a:cubicBezTo>
                      <a:cubicBezTo>
                        <a:pt x="39" y="24"/>
                        <a:pt x="41" y="24"/>
                        <a:pt x="42" y="23"/>
                      </a:cubicBezTo>
                      <a:cubicBezTo>
                        <a:pt x="44" y="22"/>
                        <a:pt x="46" y="22"/>
                        <a:pt x="48" y="22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  <p:sp>
          <p:nvSpPr>
            <p:cNvPr id="10" name="Grafik 245">
              <a:extLst>
                <a:ext uri="{FF2B5EF4-FFF2-40B4-BE49-F238E27FC236}">
                  <a16:creationId xmlns:a16="http://schemas.microsoft.com/office/drawing/2014/main" id="{9B85D71A-104E-447B-3F6E-EC644794AD5B}"/>
                </a:ext>
              </a:extLst>
            </p:cNvPr>
            <p:cNvSpPr/>
            <p:nvPr/>
          </p:nvSpPr>
          <p:spPr bwMode="gray">
            <a:xfrm flipH="1">
              <a:off x="3995936" y="1449196"/>
              <a:ext cx="2944800" cy="2721600"/>
            </a:xfrm>
            <a:custGeom>
              <a:avLst/>
              <a:gdLst>
                <a:gd name="connsiteX0" fmla="*/ 136281 w 272562"/>
                <a:gd name="connsiteY0" fmla="*/ 0 h 251917"/>
                <a:gd name="connsiteX1" fmla="*/ 0 w 272562"/>
                <a:gd name="connsiteY1" fmla="*/ 110373 h 251917"/>
                <a:gd name="connsiteX2" fmla="*/ 33463 w 272562"/>
                <a:gd name="connsiteY2" fmla="*/ 182874 h 251917"/>
                <a:gd name="connsiteX3" fmla="*/ 13925 w 272562"/>
                <a:gd name="connsiteY3" fmla="*/ 251917 h 251917"/>
                <a:gd name="connsiteX4" fmla="*/ 95710 w 272562"/>
                <a:gd name="connsiteY4" fmla="*/ 215793 h 251917"/>
                <a:gd name="connsiteX5" fmla="*/ 136281 w 272562"/>
                <a:gd name="connsiteY5" fmla="*/ 220765 h 251917"/>
                <a:gd name="connsiteX6" fmla="*/ 272563 w 272562"/>
                <a:gd name="connsiteY6" fmla="*/ 110373 h 251917"/>
                <a:gd name="connsiteX7" fmla="*/ 136281 w 272562"/>
                <a:gd name="connsiteY7" fmla="*/ 0 h 251917"/>
                <a:gd name="connsiteX8" fmla="*/ 136281 w 272562"/>
                <a:gd name="connsiteY8" fmla="*/ 207170 h 251917"/>
                <a:gd name="connsiteX9" fmla="*/ 96914 w 272562"/>
                <a:gd name="connsiteY9" fmla="*/ 202062 h 251917"/>
                <a:gd name="connsiteX10" fmla="*/ 94603 w 272562"/>
                <a:gd name="connsiteY10" fmla="*/ 201441 h 251917"/>
                <a:gd name="connsiteX11" fmla="*/ 34901 w 272562"/>
                <a:gd name="connsiteY11" fmla="*/ 227796 h 251917"/>
                <a:gd name="connsiteX12" fmla="*/ 48884 w 272562"/>
                <a:gd name="connsiteY12" fmla="*/ 178348 h 251917"/>
                <a:gd name="connsiteX13" fmla="*/ 45621 w 272562"/>
                <a:gd name="connsiteY13" fmla="*/ 175513 h 251917"/>
                <a:gd name="connsiteX14" fmla="*/ 13615 w 272562"/>
                <a:gd name="connsiteY14" fmla="*/ 110373 h 251917"/>
                <a:gd name="connsiteX15" fmla="*/ 136301 w 272562"/>
                <a:gd name="connsiteY15" fmla="*/ 13595 h 251917"/>
                <a:gd name="connsiteX16" fmla="*/ 258987 w 272562"/>
                <a:gd name="connsiteY16" fmla="*/ 110373 h 251917"/>
                <a:gd name="connsiteX17" fmla="*/ 136281 w 272562"/>
                <a:gd name="connsiteY17" fmla="*/ 207170 h 251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2562" h="251917">
                  <a:moveTo>
                    <a:pt x="136281" y="0"/>
                  </a:moveTo>
                  <a:cubicBezTo>
                    <a:pt x="61139" y="0"/>
                    <a:pt x="0" y="49525"/>
                    <a:pt x="0" y="110373"/>
                  </a:cubicBezTo>
                  <a:cubicBezTo>
                    <a:pt x="0" y="137194"/>
                    <a:pt x="11847" y="162811"/>
                    <a:pt x="33463" y="182874"/>
                  </a:cubicBezTo>
                  <a:lnTo>
                    <a:pt x="13925" y="251917"/>
                  </a:lnTo>
                  <a:lnTo>
                    <a:pt x="95710" y="215793"/>
                  </a:lnTo>
                  <a:cubicBezTo>
                    <a:pt x="108976" y="219120"/>
                    <a:pt x="122604" y="220790"/>
                    <a:pt x="136281" y="220765"/>
                  </a:cubicBezTo>
                  <a:cubicBezTo>
                    <a:pt x="211423" y="220765"/>
                    <a:pt x="272563" y="171240"/>
                    <a:pt x="272563" y="110373"/>
                  </a:cubicBezTo>
                  <a:cubicBezTo>
                    <a:pt x="272563" y="49506"/>
                    <a:pt x="211423" y="0"/>
                    <a:pt x="136281" y="0"/>
                  </a:cubicBezTo>
                  <a:close/>
                  <a:moveTo>
                    <a:pt x="136281" y="207170"/>
                  </a:moveTo>
                  <a:cubicBezTo>
                    <a:pt x="122992" y="207189"/>
                    <a:pt x="109758" y="205473"/>
                    <a:pt x="96914" y="202062"/>
                  </a:cubicBezTo>
                  <a:lnTo>
                    <a:pt x="94603" y="201441"/>
                  </a:lnTo>
                  <a:lnTo>
                    <a:pt x="34901" y="227796"/>
                  </a:lnTo>
                  <a:lnTo>
                    <a:pt x="48884" y="178348"/>
                  </a:lnTo>
                  <a:lnTo>
                    <a:pt x="45621" y="175513"/>
                  </a:lnTo>
                  <a:cubicBezTo>
                    <a:pt x="24996" y="157645"/>
                    <a:pt x="13615" y="134514"/>
                    <a:pt x="13615" y="110373"/>
                  </a:cubicBezTo>
                  <a:cubicBezTo>
                    <a:pt x="13615" y="57002"/>
                    <a:pt x="68655" y="13595"/>
                    <a:pt x="136301" y="13595"/>
                  </a:cubicBezTo>
                  <a:cubicBezTo>
                    <a:pt x="203946" y="13595"/>
                    <a:pt x="258987" y="57002"/>
                    <a:pt x="258987" y="110373"/>
                  </a:cubicBezTo>
                  <a:cubicBezTo>
                    <a:pt x="258987" y="163743"/>
                    <a:pt x="203927" y="207170"/>
                    <a:pt x="136281" y="207170"/>
                  </a:cubicBezTo>
                  <a:close/>
                </a:path>
              </a:pathLst>
            </a:custGeom>
            <a:solidFill>
              <a:srgbClr val="AE0055"/>
            </a:solidFill>
            <a:ln w="19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11" name="Group 166">
              <a:extLst>
                <a:ext uri="{FF2B5EF4-FFF2-40B4-BE49-F238E27FC236}">
                  <a16:creationId xmlns:a16="http://schemas.microsoft.com/office/drawing/2014/main" id="{45BCD98E-E070-06F6-2F14-826E66044399}"/>
                </a:ext>
              </a:extLst>
            </p:cNvPr>
            <p:cNvGrpSpPr>
              <a:grpSpLocks noChangeAspect="1"/>
            </p:cNvGrpSpPr>
            <p:nvPr/>
          </p:nvGrpSpPr>
          <p:grpSpPr bwMode="gray">
            <a:xfrm>
              <a:off x="5292080" y="1971598"/>
              <a:ext cx="373990" cy="1342800"/>
              <a:chOff x="4456" y="1078"/>
              <a:chExt cx="105" cy="377"/>
            </a:xfrm>
          </p:grpSpPr>
          <p:sp>
            <p:nvSpPr>
              <p:cNvPr id="12" name="Freeform 167">
                <a:extLst>
                  <a:ext uri="{FF2B5EF4-FFF2-40B4-BE49-F238E27FC236}">
                    <a16:creationId xmlns:a16="http://schemas.microsoft.com/office/drawing/2014/main" id="{44DBBA58-6E51-D4B5-DC49-EA2CF1BE8E62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458" y="1080"/>
                <a:ext cx="103" cy="375"/>
              </a:xfrm>
              <a:custGeom>
                <a:avLst/>
                <a:gdLst>
                  <a:gd name="T0" fmla="*/ 48 w 49"/>
                  <a:gd name="T1" fmla="*/ 9 h 186"/>
                  <a:gd name="T2" fmla="*/ 48 w 49"/>
                  <a:gd name="T3" fmla="*/ 6 h 186"/>
                  <a:gd name="T4" fmla="*/ 43 w 49"/>
                  <a:gd name="T5" fmla="*/ 2 h 186"/>
                  <a:gd name="T6" fmla="*/ 39 w 49"/>
                  <a:gd name="T7" fmla="*/ 0 h 186"/>
                  <a:gd name="T8" fmla="*/ 30 w 49"/>
                  <a:gd name="T9" fmla="*/ 7 h 186"/>
                  <a:gd name="T10" fmla="*/ 29 w 49"/>
                  <a:gd name="T11" fmla="*/ 16 h 186"/>
                  <a:gd name="T12" fmla="*/ 27 w 49"/>
                  <a:gd name="T13" fmla="*/ 20 h 186"/>
                  <a:gd name="T14" fmla="*/ 25 w 49"/>
                  <a:gd name="T15" fmla="*/ 28 h 186"/>
                  <a:gd name="T16" fmla="*/ 22 w 49"/>
                  <a:gd name="T17" fmla="*/ 40 h 186"/>
                  <a:gd name="T18" fmla="*/ 20 w 49"/>
                  <a:gd name="T19" fmla="*/ 46 h 186"/>
                  <a:gd name="T20" fmla="*/ 16 w 49"/>
                  <a:gd name="T21" fmla="*/ 72 h 186"/>
                  <a:gd name="T22" fmla="*/ 14 w 49"/>
                  <a:gd name="T23" fmla="*/ 86 h 186"/>
                  <a:gd name="T24" fmla="*/ 13 w 49"/>
                  <a:gd name="T25" fmla="*/ 96 h 186"/>
                  <a:gd name="T26" fmla="*/ 13 w 49"/>
                  <a:gd name="T27" fmla="*/ 99 h 186"/>
                  <a:gd name="T28" fmla="*/ 12 w 49"/>
                  <a:gd name="T29" fmla="*/ 105 h 186"/>
                  <a:gd name="T30" fmla="*/ 12 w 49"/>
                  <a:gd name="T31" fmla="*/ 116 h 186"/>
                  <a:gd name="T32" fmla="*/ 15 w 49"/>
                  <a:gd name="T33" fmla="*/ 128 h 186"/>
                  <a:gd name="T34" fmla="*/ 21 w 49"/>
                  <a:gd name="T35" fmla="*/ 130 h 186"/>
                  <a:gd name="T36" fmla="*/ 26 w 49"/>
                  <a:gd name="T37" fmla="*/ 128 h 186"/>
                  <a:gd name="T38" fmla="*/ 30 w 49"/>
                  <a:gd name="T39" fmla="*/ 121 h 186"/>
                  <a:gd name="T40" fmla="*/ 30 w 49"/>
                  <a:gd name="T41" fmla="*/ 116 h 186"/>
                  <a:gd name="T42" fmla="*/ 28 w 49"/>
                  <a:gd name="T43" fmla="*/ 113 h 186"/>
                  <a:gd name="T44" fmla="*/ 27 w 49"/>
                  <a:gd name="T45" fmla="*/ 103 h 186"/>
                  <a:gd name="T46" fmla="*/ 29 w 49"/>
                  <a:gd name="T47" fmla="*/ 92 h 186"/>
                  <a:gd name="T48" fmla="*/ 30 w 49"/>
                  <a:gd name="T49" fmla="*/ 80 h 186"/>
                  <a:gd name="T50" fmla="*/ 31 w 49"/>
                  <a:gd name="T51" fmla="*/ 71 h 186"/>
                  <a:gd name="T52" fmla="*/ 32 w 49"/>
                  <a:gd name="T53" fmla="*/ 63 h 186"/>
                  <a:gd name="T54" fmla="*/ 38 w 49"/>
                  <a:gd name="T55" fmla="*/ 39 h 186"/>
                  <a:gd name="T56" fmla="*/ 47 w 49"/>
                  <a:gd name="T57" fmla="*/ 17 h 186"/>
                  <a:gd name="T58" fmla="*/ 48 w 49"/>
                  <a:gd name="T59" fmla="*/ 11 h 186"/>
                  <a:gd name="T60" fmla="*/ 16 w 49"/>
                  <a:gd name="T61" fmla="*/ 165 h 186"/>
                  <a:gd name="T62" fmla="*/ 9 w 49"/>
                  <a:gd name="T63" fmla="*/ 162 h 186"/>
                  <a:gd name="T64" fmla="*/ 0 w 49"/>
                  <a:gd name="T65" fmla="*/ 173 h 186"/>
                  <a:gd name="T66" fmla="*/ 10 w 49"/>
                  <a:gd name="T67" fmla="*/ 186 h 186"/>
                  <a:gd name="T68" fmla="*/ 13 w 49"/>
                  <a:gd name="T69" fmla="*/ 185 h 186"/>
                  <a:gd name="T70" fmla="*/ 15 w 49"/>
                  <a:gd name="T71" fmla="*/ 185 h 186"/>
                  <a:gd name="T72" fmla="*/ 17 w 49"/>
                  <a:gd name="T73" fmla="*/ 182 h 186"/>
                  <a:gd name="T74" fmla="*/ 20 w 49"/>
                  <a:gd name="T75" fmla="*/ 176 h 186"/>
                  <a:gd name="T76" fmla="*/ 19 w 49"/>
                  <a:gd name="T77" fmla="*/ 16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9" h="186">
                    <a:moveTo>
                      <a:pt x="48" y="11"/>
                    </a:moveTo>
                    <a:cubicBezTo>
                      <a:pt x="48" y="11"/>
                      <a:pt x="48" y="10"/>
                      <a:pt x="48" y="9"/>
                    </a:cubicBezTo>
                    <a:cubicBezTo>
                      <a:pt x="48" y="9"/>
                      <a:pt x="48" y="8"/>
                      <a:pt x="48" y="8"/>
                    </a:cubicBezTo>
                    <a:cubicBezTo>
                      <a:pt x="48" y="7"/>
                      <a:pt x="48" y="7"/>
                      <a:pt x="48" y="6"/>
                    </a:cubicBezTo>
                    <a:cubicBezTo>
                      <a:pt x="48" y="5"/>
                      <a:pt x="48" y="4"/>
                      <a:pt x="47" y="3"/>
                    </a:cubicBezTo>
                    <a:cubicBezTo>
                      <a:pt x="45" y="3"/>
                      <a:pt x="44" y="3"/>
                      <a:pt x="43" y="2"/>
                    </a:cubicBezTo>
                    <a:cubicBezTo>
                      <a:pt x="43" y="2"/>
                      <a:pt x="42" y="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ubicBezTo>
                      <a:pt x="37" y="0"/>
                      <a:pt x="35" y="1"/>
                      <a:pt x="33" y="2"/>
                    </a:cubicBezTo>
                    <a:cubicBezTo>
                      <a:pt x="31" y="3"/>
                      <a:pt x="30" y="5"/>
                      <a:pt x="30" y="7"/>
                    </a:cubicBezTo>
                    <a:cubicBezTo>
                      <a:pt x="29" y="9"/>
                      <a:pt x="29" y="10"/>
                      <a:pt x="29" y="12"/>
                    </a:cubicBezTo>
                    <a:cubicBezTo>
                      <a:pt x="29" y="13"/>
                      <a:pt x="29" y="15"/>
                      <a:pt x="29" y="16"/>
                    </a:cubicBezTo>
                    <a:cubicBezTo>
                      <a:pt x="28" y="17"/>
                      <a:pt x="28" y="18"/>
                      <a:pt x="28" y="18"/>
                    </a:cubicBezTo>
                    <a:cubicBezTo>
                      <a:pt x="27" y="19"/>
                      <a:pt x="27" y="20"/>
                      <a:pt x="27" y="20"/>
                    </a:cubicBezTo>
                    <a:cubicBezTo>
                      <a:pt x="27" y="22"/>
                      <a:pt x="27" y="23"/>
                      <a:pt x="26" y="24"/>
                    </a:cubicBezTo>
                    <a:cubicBezTo>
                      <a:pt x="26" y="25"/>
                      <a:pt x="25" y="27"/>
                      <a:pt x="25" y="28"/>
                    </a:cubicBezTo>
                    <a:cubicBezTo>
                      <a:pt x="24" y="30"/>
                      <a:pt x="24" y="32"/>
                      <a:pt x="24" y="34"/>
                    </a:cubicBezTo>
                    <a:cubicBezTo>
                      <a:pt x="23" y="36"/>
                      <a:pt x="23" y="38"/>
                      <a:pt x="22" y="40"/>
                    </a:cubicBezTo>
                    <a:cubicBezTo>
                      <a:pt x="22" y="41"/>
                      <a:pt x="22" y="42"/>
                      <a:pt x="21" y="43"/>
                    </a:cubicBezTo>
                    <a:cubicBezTo>
                      <a:pt x="20" y="44"/>
                      <a:pt x="20" y="45"/>
                      <a:pt x="20" y="46"/>
                    </a:cubicBezTo>
                    <a:cubicBezTo>
                      <a:pt x="20" y="51"/>
                      <a:pt x="19" y="55"/>
                      <a:pt x="18" y="59"/>
                    </a:cubicBezTo>
                    <a:cubicBezTo>
                      <a:pt x="16" y="63"/>
                      <a:pt x="16" y="68"/>
                      <a:pt x="16" y="72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6" y="80"/>
                      <a:pt x="15" y="83"/>
                      <a:pt x="14" y="86"/>
                    </a:cubicBezTo>
                    <a:cubicBezTo>
                      <a:pt x="13" y="89"/>
                      <a:pt x="13" y="92"/>
                      <a:pt x="13" y="95"/>
                    </a:cubicBezTo>
                    <a:cubicBezTo>
                      <a:pt x="13" y="95"/>
                      <a:pt x="13" y="96"/>
                      <a:pt x="13" y="96"/>
                    </a:cubicBezTo>
                    <a:cubicBezTo>
                      <a:pt x="13" y="96"/>
                      <a:pt x="13" y="97"/>
                      <a:pt x="13" y="97"/>
                    </a:cubicBezTo>
                    <a:cubicBezTo>
                      <a:pt x="13" y="98"/>
                      <a:pt x="13" y="98"/>
                      <a:pt x="13" y="99"/>
                    </a:cubicBezTo>
                    <a:cubicBezTo>
                      <a:pt x="12" y="99"/>
                      <a:pt x="12" y="100"/>
                      <a:pt x="12" y="100"/>
                    </a:cubicBezTo>
                    <a:cubicBezTo>
                      <a:pt x="12" y="102"/>
                      <a:pt x="12" y="104"/>
                      <a:pt x="12" y="105"/>
                    </a:cubicBezTo>
                    <a:cubicBezTo>
                      <a:pt x="12" y="107"/>
                      <a:pt x="12" y="108"/>
                      <a:pt x="12" y="110"/>
                    </a:cubicBezTo>
                    <a:cubicBezTo>
                      <a:pt x="12" y="112"/>
                      <a:pt x="12" y="114"/>
                      <a:pt x="12" y="116"/>
                    </a:cubicBezTo>
                    <a:cubicBezTo>
                      <a:pt x="12" y="118"/>
                      <a:pt x="12" y="120"/>
                      <a:pt x="13" y="122"/>
                    </a:cubicBezTo>
                    <a:cubicBezTo>
                      <a:pt x="13" y="124"/>
                      <a:pt x="14" y="126"/>
                      <a:pt x="15" y="128"/>
                    </a:cubicBezTo>
                    <a:cubicBezTo>
                      <a:pt x="16" y="129"/>
                      <a:pt x="18" y="130"/>
                      <a:pt x="20" y="130"/>
                    </a:cubicBezTo>
                    <a:cubicBezTo>
                      <a:pt x="20" y="130"/>
                      <a:pt x="21" y="130"/>
                      <a:pt x="21" y="130"/>
                    </a:cubicBezTo>
                    <a:cubicBezTo>
                      <a:pt x="22" y="130"/>
                      <a:pt x="22" y="129"/>
                      <a:pt x="22" y="129"/>
                    </a:cubicBezTo>
                    <a:cubicBezTo>
                      <a:pt x="24" y="129"/>
                      <a:pt x="25" y="129"/>
                      <a:pt x="26" y="128"/>
                    </a:cubicBezTo>
                    <a:cubicBezTo>
                      <a:pt x="27" y="128"/>
                      <a:pt x="28" y="127"/>
                      <a:pt x="28" y="125"/>
                    </a:cubicBezTo>
                    <a:cubicBezTo>
                      <a:pt x="29" y="124"/>
                      <a:pt x="29" y="123"/>
                      <a:pt x="30" y="121"/>
                    </a:cubicBezTo>
                    <a:cubicBezTo>
                      <a:pt x="30" y="120"/>
                      <a:pt x="30" y="119"/>
                      <a:pt x="30" y="117"/>
                    </a:cubicBezTo>
                    <a:cubicBezTo>
                      <a:pt x="30" y="117"/>
                      <a:pt x="30" y="117"/>
                      <a:pt x="30" y="116"/>
                    </a:cubicBezTo>
                    <a:cubicBezTo>
                      <a:pt x="29" y="116"/>
                      <a:pt x="29" y="116"/>
                      <a:pt x="29" y="115"/>
                    </a:cubicBezTo>
                    <a:cubicBezTo>
                      <a:pt x="28" y="115"/>
                      <a:pt x="28" y="114"/>
                      <a:pt x="28" y="113"/>
                    </a:cubicBezTo>
                    <a:cubicBezTo>
                      <a:pt x="27" y="112"/>
                      <a:pt x="27" y="111"/>
                      <a:pt x="27" y="110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1"/>
                      <a:pt x="27" y="99"/>
                      <a:pt x="28" y="97"/>
                    </a:cubicBezTo>
                    <a:cubicBezTo>
                      <a:pt x="28" y="95"/>
                      <a:pt x="28" y="93"/>
                      <a:pt x="29" y="92"/>
                    </a:cubicBezTo>
                    <a:cubicBezTo>
                      <a:pt x="29" y="90"/>
                      <a:pt x="29" y="88"/>
                      <a:pt x="29" y="87"/>
                    </a:cubicBezTo>
                    <a:cubicBezTo>
                      <a:pt x="29" y="84"/>
                      <a:pt x="29" y="82"/>
                      <a:pt x="30" y="80"/>
                    </a:cubicBezTo>
                    <a:cubicBezTo>
                      <a:pt x="30" y="77"/>
                      <a:pt x="30" y="75"/>
                      <a:pt x="30" y="73"/>
                    </a:cubicBezTo>
                    <a:cubicBezTo>
                      <a:pt x="30" y="72"/>
                      <a:pt x="31" y="71"/>
                      <a:pt x="31" y="71"/>
                    </a:cubicBezTo>
                    <a:cubicBezTo>
                      <a:pt x="31" y="71"/>
                      <a:pt x="32" y="70"/>
                      <a:pt x="32" y="70"/>
                    </a:cubicBezTo>
                    <a:cubicBezTo>
                      <a:pt x="32" y="67"/>
                      <a:pt x="32" y="65"/>
                      <a:pt x="32" y="63"/>
                    </a:cubicBezTo>
                    <a:cubicBezTo>
                      <a:pt x="33" y="62"/>
                      <a:pt x="34" y="60"/>
                      <a:pt x="34" y="57"/>
                    </a:cubicBezTo>
                    <a:cubicBezTo>
                      <a:pt x="36" y="51"/>
                      <a:pt x="37" y="45"/>
                      <a:pt x="38" y="39"/>
                    </a:cubicBezTo>
                    <a:cubicBezTo>
                      <a:pt x="40" y="33"/>
                      <a:pt x="42" y="27"/>
                      <a:pt x="44" y="22"/>
                    </a:cubicBezTo>
                    <a:cubicBezTo>
                      <a:pt x="45" y="20"/>
                      <a:pt x="46" y="19"/>
                      <a:pt x="47" y="17"/>
                    </a:cubicBezTo>
                    <a:cubicBezTo>
                      <a:pt x="48" y="16"/>
                      <a:pt x="49" y="15"/>
                      <a:pt x="49" y="13"/>
                    </a:cubicBezTo>
                    <a:cubicBezTo>
                      <a:pt x="49" y="12"/>
                      <a:pt x="49" y="12"/>
                      <a:pt x="48" y="11"/>
                    </a:cubicBezTo>
                    <a:moveTo>
                      <a:pt x="19" y="168"/>
                    </a:moveTo>
                    <a:cubicBezTo>
                      <a:pt x="18" y="167"/>
                      <a:pt x="17" y="166"/>
                      <a:pt x="16" y="165"/>
                    </a:cubicBezTo>
                    <a:cubicBezTo>
                      <a:pt x="15" y="164"/>
                      <a:pt x="14" y="164"/>
                      <a:pt x="13" y="163"/>
                    </a:cubicBezTo>
                    <a:cubicBezTo>
                      <a:pt x="11" y="163"/>
                      <a:pt x="10" y="162"/>
                      <a:pt x="9" y="162"/>
                    </a:cubicBezTo>
                    <a:cubicBezTo>
                      <a:pt x="6" y="162"/>
                      <a:pt x="3" y="163"/>
                      <a:pt x="2" y="165"/>
                    </a:cubicBezTo>
                    <a:cubicBezTo>
                      <a:pt x="0" y="167"/>
                      <a:pt x="0" y="170"/>
                      <a:pt x="0" y="173"/>
                    </a:cubicBezTo>
                    <a:cubicBezTo>
                      <a:pt x="0" y="176"/>
                      <a:pt x="0" y="178"/>
                      <a:pt x="2" y="181"/>
                    </a:cubicBezTo>
                    <a:cubicBezTo>
                      <a:pt x="4" y="184"/>
                      <a:pt x="7" y="186"/>
                      <a:pt x="10" y="186"/>
                    </a:cubicBezTo>
                    <a:cubicBezTo>
                      <a:pt x="10" y="186"/>
                      <a:pt x="11" y="186"/>
                      <a:pt x="12" y="185"/>
                    </a:cubicBezTo>
                    <a:cubicBezTo>
                      <a:pt x="12" y="185"/>
                      <a:pt x="13" y="185"/>
                      <a:pt x="13" y="185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5" y="185"/>
                      <a:pt x="15" y="185"/>
                      <a:pt x="15" y="185"/>
                    </a:cubicBezTo>
                    <a:cubicBezTo>
                      <a:pt x="16" y="185"/>
                      <a:pt x="16" y="185"/>
                      <a:pt x="16" y="185"/>
                    </a:cubicBezTo>
                    <a:cubicBezTo>
                      <a:pt x="16" y="183"/>
                      <a:pt x="16" y="183"/>
                      <a:pt x="17" y="182"/>
                    </a:cubicBezTo>
                    <a:cubicBezTo>
                      <a:pt x="18" y="182"/>
                      <a:pt x="18" y="182"/>
                      <a:pt x="19" y="181"/>
                    </a:cubicBezTo>
                    <a:cubicBezTo>
                      <a:pt x="20" y="179"/>
                      <a:pt x="20" y="178"/>
                      <a:pt x="20" y="176"/>
                    </a:cubicBezTo>
                    <a:cubicBezTo>
                      <a:pt x="20" y="174"/>
                      <a:pt x="20" y="172"/>
                      <a:pt x="20" y="171"/>
                    </a:cubicBezTo>
                    <a:cubicBezTo>
                      <a:pt x="20" y="170"/>
                      <a:pt x="20" y="169"/>
                      <a:pt x="19" y="168"/>
                    </a:cubicBezTo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13" name="Freeform 168">
                <a:extLst>
                  <a:ext uri="{FF2B5EF4-FFF2-40B4-BE49-F238E27FC236}">
                    <a16:creationId xmlns:a16="http://schemas.microsoft.com/office/drawing/2014/main" id="{18EA4C64-53D7-A064-36AB-897FDD916A9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4456" y="1078"/>
                <a:ext cx="105" cy="377"/>
              </a:xfrm>
              <a:custGeom>
                <a:avLst/>
                <a:gdLst>
                  <a:gd name="T0" fmla="*/ 0 w 50"/>
                  <a:gd name="T1" fmla="*/ 174 h 187"/>
                  <a:gd name="T2" fmla="*/ 14 w 50"/>
                  <a:gd name="T3" fmla="*/ 164 h 187"/>
                  <a:gd name="T4" fmla="*/ 22 w 50"/>
                  <a:gd name="T5" fmla="*/ 172 h 187"/>
                  <a:gd name="T6" fmla="*/ 18 w 50"/>
                  <a:gd name="T7" fmla="*/ 184 h 187"/>
                  <a:gd name="T8" fmla="*/ 15 w 50"/>
                  <a:gd name="T9" fmla="*/ 187 h 187"/>
                  <a:gd name="T10" fmla="*/ 11 w 50"/>
                  <a:gd name="T11" fmla="*/ 187 h 187"/>
                  <a:gd name="T12" fmla="*/ 1 w 50"/>
                  <a:gd name="T13" fmla="*/ 174 h 187"/>
                  <a:gd name="T14" fmla="*/ 12 w 50"/>
                  <a:gd name="T15" fmla="*/ 186 h 187"/>
                  <a:gd name="T16" fmla="*/ 16 w 50"/>
                  <a:gd name="T17" fmla="*/ 186 h 187"/>
                  <a:gd name="T18" fmla="*/ 20 w 50"/>
                  <a:gd name="T19" fmla="*/ 177 h 187"/>
                  <a:gd name="T20" fmla="*/ 17 w 50"/>
                  <a:gd name="T21" fmla="*/ 167 h 187"/>
                  <a:gd name="T22" fmla="*/ 17 w 50"/>
                  <a:gd name="T23" fmla="*/ 186 h 187"/>
                  <a:gd name="T24" fmla="*/ 16 w 50"/>
                  <a:gd name="T25" fmla="*/ 129 h 187"/>
                  <a:gd name="T26" fmla="*/ 12 w 50"/>
                  <a:gd name="T27" fmla="*/ 111 h 187"/>
                  <a:gd name="T28" fmla="*/ 13 w 50"/>
                  <a:gd name="T29" fmla="*/ 99 h 187"/>
                  <a:gd name="T30" fmla="*/ 13 w 50"/>
                  <a:gd name="T31" fmla="*/ 96 h 187"/>
                  <a:gd name="T32" fmla="*/ 16 w 50"/>
                  <a:gd name="T33" fmla="*/ 73 h 187"/>
                  <a:gd name="T34" fmla="*/ 22 w 50"/>
                  <a:gd name="T35" fmla="*/ 43 h 187"/>
                  <a:gd name="T36" fmla="*/ 25 w 50"/>
                  <a:gd name="T37" fmla="*/ 29 h 187"/>
                  <a:gd name="T38" fmla="*/ 28 w 50"/>
                  <a:gd name="T39" fmla="*/ 19 h 187"/>
                  <a:gd name="T40" fmla="*/ 30 w 50"/>
                  <a:gd name="T41" fmla="*/ 8 h 187"/>
                  <a:gd name="T42" fmla="*/ 43 w 50"/>
                  <a:gd name="T43" fmla="*/ 1 h 187"/>
                  <a:gd name="T44" fmla="*/ 50 w 50"/>
                  <a:gd name="T45" fmla="*/ 7 h 187"/>
                  <a:gd name="T46" fmla="*/ 50 w 50"/>
                  <a:gd name="T47" fmla="*/ 12 h 187"/>
                  <a:gd name="T48" fmla="*/ 48 w 50"/>
                  <a:gd name="T49" fmla="*/ 19 h 187"/>
                  <a:gd name="T50" fmla="*/ 36 w 50"/>
                  <a:gd name="T51" fmla="*/ 58 h 187"/>
                  <a:gd name="T52" fmla="*/ 32 w 50"/>
                  <a:gd name="T53" fmla="*/ 73 h 187"/>
                  <a:gd name="T54" fmla="*/ 31 w 50"/>
                  <a:gd name="T55" fmla="*/ 88 h 187"/>
                  <a:gd name="T56" fmla="*/ 29 w 50"/>
                  <a:gd name="T57" fmla="*/ 104 h 187"/>
                  <a:gd name="T58" fmla="*/ 30 w 50"/>
                  <a:gd name="T59" fmla="*/ 116 h 187"/>
                  <a:gd name="T60" fmla="*/ 31 w 50"/>
                  <a:gd name="T61" fmla="*/ 122 h 187"/>
                  <a:gd name="T62" fmla="*/ 23 w 50"/>
                  <a:gd name="T63" fmla="*/ 131 h 187"/>
                  <a:gd name="T64" fmla="*/ 40 w 50"/>
                  <a:gd name="T65" fmla="*/ 2 h 187"/>
                  <a:gd name="T66" fmla="*/ 31 w 50"/>
                  <a:gd name="T67" fmla="*/ 13 h 187"/>
                  <a:gd name="T68" fmla="*/ 29 w 50"/>
                  <a:gd name="T69" fmla="*/ 21 h 187"/>
                  <a:gd name="T70" fmla="*/ 25 w 50"/>
                  <a:gd name="T71" fmla="*/ 35 h 187"/>
                  <a:gd name="T72" fmla="*/ 22 w 50"/>
                  <a:gd name="T73" fmla="*/ 47 h 187"/>
                  <a:gd name="T74" fmla="*/ 17 w 50"/>
                  <a:gd name="T75" fmla="*/ 77 h 187"/>
                  <a:gd name="T76" fmla="*/ 14 w 50"/>
                  <a:gd name="T77" fmla="*/ 97 h 187"/>
                  <a:gd name="T78" fmla="*/ 14 w 50"/>
                  <a:gd name="T79" fmla="*/ 101 h 187"/>
                  <a:gd name="T80" fmla="*/ 13 w 50"/>
                  <a:gd name="T81" fmla="*/ 117 h 187"/>
                  <a:gd name="T82" fmla="*/ 21 w 50"/>
                  <a:gd name="T83" fmla="*/ 130 h 187"/>
                  <a:gd name="T84" fmla="*/ 27 w 50"/>
                  <a:gd name="T85" fmla="*/ 129 h 187"/>
                  <a:gd name="T86" fmla="*/ 30 w 50"/>
                  <a:gd name="T87" fmla="*/ 118 h 187"/>
                  <a:gd name="T88" fmla="*/ 28 w 50"/>
                  <a:gd name="T89" fmla="*/ 115 h 187"/>
                  <a:gd name="T90" fmla="*/ 28 w 50"/>
                  <a:gd name="T91" fmla="*/ 98 h 187"/>
                  <a:gd name="T92" fmla="*/ 30 w 50"/>
                  <a:gd name="T93" fmla="*/ 81 h 187"/>
                  <a:gd name="T94" fmla="*/ 32 w 50"/>
                  <a:gd name="T95" fmla="*/ 71 h 187"/>
                  <a:gd name="T96" fmla="*/ 39 w 50"/>
                  <a:gd name="T97" fmla="*/ 40 h 187"/>
                  <a:gd name="T98" fmla="*/ 49 w 50"/>
                  <a:gd name="T99" fmla="*/ 14 h 187"/>
                  <a:gd name="T100" fmla="*/ 48 w 50"/>
                  <a:gd name="T101" fmla="*/ 9 h 187"/>
                  <a:gd name="T102" fmla="*/ 44 w 50"/>
                  <a:gd name="T103" fmla="*/ 4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0" h="187">
                    <a:moveTo>
                      <a:pt x="11" y="187"/>
                    </a:moveTo>
                    <a:cubicBezTo>
                      <a:pt x="7" y="187"/>
                      <a:pt x="5" y="186"/>
                      <a:pt x="3" y="183"/>
                    </a:cubicBezTo>
                    <a:cubicBezTo>
                      <a:pt x="1" y="180"/>
                      <a:pt x="0" y="177"/>
                      <a:pt x="0" y="174"/>
                    </a:cubicBezTo>
                    <a:cubicBezTo>
                      <a:pt x="0" y="170"/>
                      <a:pt x="1" y="168"/>
                      <a:pt x="2" y="166"/>
                    </a:cubicBezTo>
                    <a:cubicBezTo>
                      <a:pt x="4" y="164"/>
                      <a:pt x="7" y="163"/>
                      <a:pt x="10" y="163"/>
                    </a:cubicBezTo>
                    <a:cubicBezTo>
                      <a:pt x="12" y="163"/>
                      <a:pt x="13" y="163"/>
                      <a:pt x="14" y="164"/>
                    </a:cubicBezTo>
                    <a:cubicBezTo>
                      <a:pt x="15" y="164"/>
                      <a:pt x="16" y="165"/>
                      <a:pt x="17" y="166"/>
                    </a:cubicBezTo>
                    <a:cubicBezTo>
                      <a:pt x="19" y="166"/>
                      <a:pt x="20" y="167"/>
                      <a:pt x="20" y="169"/>
                    </a:cubicBezTo>
                    <a:cubicBezTo>
                      <a:pt x="21" y="170"/>
                      <a:pt x="22" y="171"/>
                      <a:pt x="22" y="172"/>
                    </a:cubicBezTo>
                    <a:cubicBezTo>
                      <a:pt x="22" y="173"/>
                      <a:pt x="22" y="175"/>
                      <a:pt x="22" y="177"/>
                    </a:cubicBezTo>
                    <a:cubicBezTo>
                      <a:pt x="21" y="179"/>
                      <a:pt x="21" y="181"/>
                      <a:pt x="20" y="182"/>
                    </a:cubicBezTo>
                    <a:cubicBezTo>
                      <a:pt x="20" y="183"/>
                      <a:pt x="19" y="184"/>
                      <a:pt x="18" y="184"/>
                    </a:cubicBezTo>
                    <a:cubicBezTo>
                      <a:pt x="18" y="184"/>
                      <a:pt x="18" y="185"/>
                      <a:pt x="18" y="186"/>
                    </a:cubicBezTo>
                    <a:cubicBezTo>
                      <a:pt x="18" y="186"/>
                      <a:pt x="18" y="187"/>
                      <a:pt x="16" y="187"/>
                    </a:cubicBezTo>
                    <a:cubicBezTo>
                      <a:pt x="16" y="187"/>
                      <a:pt x="15" y="187"/>
                      <a:pt x="15" y="187"/>
                    </a:cubicBezTo>
                    <a:cubicBezTo>
                      <a:pt x="15" y="187"/>
                      <a:pt x="15" y="187"/>
                      <a:pt x="14" y="187"/>
                    </a:cubicBezTo>
                    <a:cubicBezTo>
                      <a:pt x="14" y="187"/>
                      <a:pt x="13" y="187"/>
                      <a:pt x="13" y="187"/>
                    </a:cubicBezTo>
                    <a:cubicBezTo>
                      <a:pt x="12" y="187"/>
                      <a:pt x="12" y="187"/>
                      <a:pt x="11" y="187"/>
                    </a:cubicBezTo>
                    <a:close/>
                    <a:moveTo>
                      <a:pt x="10" y="164"/>
                    </a:moveTo>
                    <a:cubicBezTo>
                      <a:pt x="7" y="164"/>
                      <a:pt x="5" y="165"/>
                      <a:pt x="3" y="167"/>
                    </a:cubicBezTo>
                    <a:cubicBezTo>
                      <a:pt x="2" y="168"/>
                      <a:pt x="1" y="171"/>
                      <a:pt x="1" y="174"/>
                    </a:cubicBezTo>
                    <a:cubicBezTo>
                      <a:pt x="1" y="176"/>
                      <a:pt x="2" y="179"/>
                      <a:pt x="4" y="182"/>
                    </a:cubicBezTo>
                    <a:cubicBezTo>
                      <a:pt x="5" y="185"/>
                      <a:pt x="8" y="186"/>
                      <a:pt x="11" y="186"/>
                    </a:cubicBezTo>
                    <a:cubicBezTo>
                      <a:pt x="11" y="186"/>
                      <a:pt x="12" y="186"/>
                      <a:pt x="12" y="186"/>
                    </a:cubicBezTo>
                    <a:cubicBezTo>
                      <a:pt x="13" y="186"/>
                      <a:pt x="14" y="185"/>
                      <a:pt x="14" y="185"/>
                    </a:cubicBezTo>
                    <a:cubicBezTo>
                      <a:pt x="15" y="185"/>
                      <a:pt x="15" y="185"/>
                      <a:pt x="16" y="186"/>
                    </a:cubicBezTo>
                    <a:cubicBezTo>
                      <a:pt x="16" y="186"/>
                      <a:pt x="16" y="186"/>
                      <a:pt x="16" y="186"/>
                    </a:cubicBezTo>
                    <a:cubicBezTo>
                      <a:pt x="17" y="184"/>
                      <a:pt x="17" y="183"/>
                      <a:pt x="18" y="183"/>
                    </a:cubicBezTo>
                    <a:cubicBezTo>
                      <a:pt x="19" y="183"/>
                      <a:pt x="19" y="182"/>
                      <a:pt x="19" y="181"/>
                    </a:cubicBezTo>
                    <a:cubicBezTo>
                      <a:pt x="20" y="180"/>
                      <a:pt x="20" y="179"/>
                      <a:pt x="20" y="177"/>
                    </a:cubicBezTo>
                    <a:cubicBezTo>
                      <a:pt x="20" y="175"/>
                      <a:pt x="20" y="173"/>
                      <a:pt x="20" y="172"/>
                    </a:cubicBezTo>
                    <a:cubicBezTo>
                      <a:pt x="20" y="171"/>
                      <a:pt x="20" y="170"/>
                      <a:pt x="19" y="169"/>
                    </a:cubicBezTo>
                    <a:cubicBezTo>
                      <a:pt x="19" y="168"/>
                      <a:pt x="18" y="167"/>
                      <a:pt x="17" y="167"/>
                    </a:cubicBezTo>
                    <a:cubicBezTo>
                      <a:pt x="16" y="166"/>
                      <a:pt x="15" y="165"/>
                      <a:pt x="13" y="165"/>
                    </a:cubicBezTo>
                    <a:cubicBezTo>
                      <a:pt x="12" y="164"/>
                      <a:pt x="11" y="164"/>
                      <a:pt x="10" y="164"/>
                    </a:cubicBezTo>
                    <a:close/>
                    <a:moveTo>
                      <a:pt x="17" y="186"/>
                    </a:moveTo>
                    <a:cubicBezTo>
                      <a:pt x="17" y="186"/>
                      <a:pt x="17" y="186"/>
                      <a:pt x="17" y="186"/>
                    </a:cubicBezTo>
                    <a:close/>
                    <a:moveTo>
                      <a:pt x="21" y="132"/>
                    </a:moveTo>
                    <a:cubicBezTo>
                      <a:pt x="19" y="132"/>
                      <a:pt x="17" y="131"/>
                      <a:pt x="16" y="129"/>
                    </a:cubicBezTo>
                    <a:cubicBezTo>
                      <a:pt x="14" y="128"/>
                      <a:pt x="13" y="126"/>
                      <a:pt x="13" y="123"/>
                    </a:cubicBezTo>
                    <a:cubicBezTo>
                      <a:pt x="12" y="121"/>
                      <a:pt x="12" y="119"/>
                      <a:pt x="12" y="117"/>
                    </a:cubicBezTo>
                    <a:cubicBezTo>
                      <a:pt x="12" y="115"/>
                      <a:pt x="12" y="113"/>
                      <a:pt x="12" y="111"/>
                    </a:cubicBezTo>
                    <a:cubicBezTo>
                      <a:pt x="12" y="109"/>
                      <a:pt x="12" y="108"/>
                      <a:pt x="12" y="106"/>
                    </a:cubicBezTo>
                    <a:cubicBezTo>
                      <a:pt x="12" y="105"/>
                      <a:pt x="12" y="103"/>
                      <a:pt x="12" y="101"/>
                    </a:cubicBezTo>
                    <a:cubicBezTo>
                      <a:pt x="12" y="100"/>
                      <a:pt x="13" y="100"/>
                      <a:pt x="13" y="99"/>
                    </a:cubicBezTo>
                    <a:cubicBezTo>
                      <a:pt x="13" y="99"/>
                      <a:pt x="13" y="98"/>
                      <a:pt x="13" y="98"/>
                    </a:cubicBezTo>
                    <a:cubicBezTo>
                      <a:pt x="13" y="98"/>
                      <a:pt x="13" y="97"/>
                      <a:pt x="13" y="97"/>
                    </a:cubicBezTo>
                    <a:cubicBezTo>
                      <a:pt x="13" y="97"/>
                      <a:pt x="13" y="96"/>
                      <a:pt x="13" y="96"/>
                    </a:cubicBezTo>
                    <a:cubicBezTo>
                      <a:pt x="13" y="93"/>
                      <a:pt x="13" y="90"/>
                      <a:pt x="15" y="86"/>
                    </a:cubicBezTo>
                    <a:cubicBezTo>
                      <a:pt x="16" y="83"/>
                      <a:pt x="16" y="80"/>
                      <a:pt x="16" y="77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68"/>
                      <a:pt x="17" y="64"/>
                      <a:pt x="18" y="60"/>
                    </a:cubicBezTo>
                    <a:cubicBezTo>
                      <a:pt x="20" y="56"/>
                      <a:pt x="20" y="52"/>
                      <a:pt x="20" y="47"/>
                    </a:cubicBezTo>
                    <a:cubicBezTo>
                      <a:pt x="20" y="46"/>
                      <a:pt x="21" y="45"/>
                      <a:pt x="22" y="43"/>
                    </a:cubicBezTo>
                    <a:cubicBezTo>
                      <a:pt x="22" y="43"/>
                      <a:pt x="23" y="42"/>
                      <a:pt x="23" y="40"/>
                    </a:cubicBezTo>
                    <a:cubicBezTo>
                      <a:pt x="24" y="38"/>
                      <a:pt x="24" y="37"/>
                      <a:pt x="24" y="35"/>
                    </a:cubicBezTo>
                    <a:cubicBezTo>
                      <a:pt x="24" y="33"/>
                      <a:pt x="25" y="31"/>
                      <a:pt x="25" y="29"/>
                    </a:cubicBezTo>
                    <a:cubicBezTo>
                      <a:pt x="26" y="27"/>
                      <a:pt x="26" y="26"/>
                      <a:pt x="27" y="25"/>
                    </a:cubicBezTo>
                    <a:cubicBezTo>
                      <a:pt x="27" y="24"/>
                      <a:pt x="28" y="23"/>
                      <a:pt x="28" y="21"/>
                    </a:cubicBezTo>
                    <a:cubicBezTo>
                      <a:pt x="28" y="21"/>
                      <a:pt x="28" y="20"/>
                      <a:pt x="28" y="19"/>
                    </a:cubicBezTo>
                    <a:cubicBezTo>
                      <a:pt x="28" y="18"/>
                      <a:pt x="29" y="18"/>
                      <a:pt x="29" y="17"/>
                    </a:cubicBezTo>
                    <a:cubicBezTo>
                      <a:pt x="29" y="15"/>
                      <a:pt x="29" y="14"/>
                      <a:pt x="29" y="13"/>
                    </a:cubicBezTo>
                    <a:cubicBezTo>
                      <a:pt x="29" y="11"/>
                      <a:pt x="30" y="9"/>
                      <a:pt x="30" y="8"/>
                    </a:cubicBezTo>
                    <a:cubicBezTo>
                      <a:pt x="31" y="5"/>
                      <a:pt x="32" y="4"/>
                      <a:pt x="34" y="2"/>
                    </a:cubicBezTo>
                    <a:cubicBezTo>
                      <a:pt x="36" y="1"/>
                      <a:pt x="38" y="0"/>
                      <a:pt x="40" y="0"/>
                    </a:cubicBezTo>
                    <a:cubicBezTo>
                      <a:pt x="41" y="0"/>
                      <a:pt x="42" y="1"/>
                      <a:pt x="43" y="1"/>
                    </a:cubicBezTo>
                    <a:cubicBezTo>
                      <a:pt x="43" y="2"/>
                      <a:pt x="44" y="2"/>
                      <a:pt x="45" y="3"/>
                    </a:cubicBezTo>
                    <a:cubicBezTo>
                      <a:pt x="46" y="3"/>
                      <a:pt x="47" y="3"/>
                      <a:pt x="48" y="4"/>
                    </a:cubicBezTo>
                    <a:cubicBezTo>
                      <a:pt x="49" y="4"/>
                      <a:pt x="50" y="5"/>
                      <a:pt x="50" y="7"/>
                    </a:cubicBezTo>
                    <a:cubicBezTo>
                      <a:pt x="50" y="8"/>
                      <a:pt x="50" y="8"/>
                      <a:pt x="50" y="9"/>
                    </a:cubicBezTo>
                    <a:cubicBezTo>
                      <a:pt x="50" y="9"/>
                      <a:pt x="50" y="10"/>
                      <a:pt x="50" y="10"/>
                    </a:cubicBezTo>
                    <a:cubicBezTo>
                      <a:pt x="50" y="11"/>
                      <a:pt x="50" y="12"/>
                      <a:pt x="50" y="12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2"/>
                      <a:pt x="50" y="13"/>
                      <a:pt x="50" y="14"/>
                    </a:cubicBezTo>
                    <a:cubicBezTo>
                      <a:pt x="50" y="16"/>
                      <a:pt x="50" y="18"/>
                      <a:pt x="48" y="19"/>
                    </a:cubicBezTo>
                    <a:cubicBezTo>
                      <a:pt x="47" y="20"/>
                      <a:pt x="46" y="21"/>
                      <a:pt x="45" y="23"/>
                    </a:cubicBezTo>
                    <a:cubicBezTo>
                      <a:pt x="43" y="28"/>
                      <a:pt x="41" y="34"/>
                      <a:pt x="40" y="40"/>
                    </a:cubicBezTo>
                    <a:cubicBezTo>
                      <a:pt x="38" y="46"/>
                      <a:pt x="37" y="52"/>
                      <a:pt x="36" y="58"/>
                    </a:cubicBezTo>
                    <a:cubicBezTo>
                      <a:pt x="35" y="61"/>
                      <a:pt x="35" y="63"/>
                      <a:pt x="34" y="64"/>
                    </a:cubicBezTo>
                    <a:cubicBezTo>
                      <a:pt x="34" y="66"/>
                      <a:pt x="33" y="68"/>
                      <a:pt x="33" y="71"/>
                    </a:cubicBezTo>
                    <a:cubicBezTo>
                      <a:pt x="33" y="72"/>
                      <a:pt x="33" y="72"/>
                      <a:pt x="32" y="73"/>
                    </a:cubicBezTo>
                    <a:cubicBezTo>
                      <a:pt x="32" y="73"/>
                      <a:pt x="32" y="73"/>
                      <a:pt x="32" y="74"/>
                    </a:cubicBezTo>
                    <a:cubicBezTo>
                      <a:pt x="32" y="76"/>
                      <a:pt x="31" y="78"/>
                      <a:pt x="31" y="81"/>
                    </a:cubicBezTo>
                    <a:cubicBezTo>
                      <a:pt x="31" y="83"/>
                      <a:pt x="31" y="85"/>
                      <a:pt x="31" y="88"/>
                    </a:cubicBezTo>
                    <a:cubicBezTo>
                      <a:pt x="31" y="89"/>
                      <a:pt x="31" y="91"/>
                      <a:pt x="30" y="93"/>
                    </a:cubicBezTo>
                    <a:cubicBezTo>
                      <a:pt x="30" y="94"/>
                      <a:pt x="29" y="96"/>
                      <a:pt x="29" y="98"/>
                    </a:cubicBezTo>
                    <a:cubicBezTo>
                      <a:pt x="29" y="100"/>
                      <a:pt x="29" y="102"/>
                      <a:pt x="29" y="104"/>
                    </a:cubicBezTo>
                    <a:cubicBezTo>
                      <a:pt x="29" y="111"/>
                      <a:pt x="29" y="111"/>
                      <a:pt x="29" y="111"/>
                    </a:cubicBezTo>
                    <a:cubicBezTo>
                      <a:pt x="29" y="112"/>
                      <a:pt x="29" y="113"/>
                      <a:pt x="29" y="114"/>
                    </a:cubicBezTo>
                    <a:cubicBezTo>
                      <a:pt x="30" y="115"/>
                      <a:pt x="30" y="116"/>
                      <a:pt x="30" y="116"/>
                    </a:cubicBezTo>
                    <a:cubicBezTo>
                      <a:pt x="30" y="116"/>
                      <a:pt x="31" y="117"/>
                      <a:pt x="31" y="117"/>
                    </a:cubicBezTo>
                    <a:cubicBezTo>
                      <a:pt x="31" y="117"/>
                      <a:pt x="32" y="118"/>
                      <a:pt x="32" y="118"/>
                    </a:cubicBezTo>
                    <a:cubicBezTo>
                      <a:pt x="32" y="120"/>
                      <a:pt x="31" y="121"/>
                      <a:pt x="31" y="122"/>
                    </a:cubicBezTo>
                    <a:cubicBezTo>
                      <a:pt x="31" y="124"/>
                      <a:pt x="31" y="125"/>
                      <a:pt x="30" y="126"/>
                    </a:cubicBezTo>
                    <a:cubicBezTo>
                      <a:pt x="29" y="128"/>
                      <a:pt x="29" y="129"/>
                      <a:pt x="28" y="130"/>
                    </a:cubicBezTo>
                    <a:cubicBezTo>
                      <a:pt x="27" y="131"/>
                      <a:pt x="25" y="131"/>
                      <a:pt x="23" y="131"/>
                    </a:cubicBezTo>
                    <a:cubicBezTo>
                      <a:pt x="23" y="131"/>
                      <a:pt x="23" y="131"/>
                      <a:pt x="22" y="131"/>
                    </a:cubicBezTo>
                    <a:cubicBezTo>
                      <a:pt x="22" y="131"/>
                      <a:pt x="21" y="132"/>
                      <a:pt x="21" y="132"/>
                    </a:cubicBezTo>
                    <a:close/>
                    <a:moveTo>
                      <a:pt x="40" y="2"/>
                    </a:moveTo>
                    <a:cubicBezTo>
                      <a:pt x="38" y="2"/>
                      <a:pt x="36" y="2"/>
                      <a:pt x="35" y="3"/>
                    </a:cubicBezTo>
                    <a:cubicBezTo>
                      <a:pt x="33" y="4"/>
                      <a:pt x="32" y="6"/>
                      <a:pt x="31" y="8"/>
                    </a:cubicBezTo>
                    <a:cubicBezTo>
                      <a:pt x="31" y="10"/>
                      <a:pt x="31" y="11"/>
                      <a:pt x="31" y="13"/>
                    </a:cubicBezTo>
                    <a:cubicBezTo>
                      <a:pt x="31" y="14"/>
                      <a:pt x="31" y="16"/>
                      <a:pt x="30" y="17"/>
                    </a:cubicBezTo>
                    <a:cubicBezTo>
                      <a:pt x="30" y="18"/>
                      <a:pt x="30" y="19"/>
                      <a:pt x="29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29" y="23"/>
                      <a:pt x="28" y="24"/>
                      <a:pt x="28" y="26"/>
                    </a:cubicBezTo>
                    <a:cubicBezTo>
                      <a:pt x="27" y="27"/>
                      <a:pt x="27" y="28"/>
                      <a:pt x="26" y="29"/>
                    </a:cubicBezTo>
                    <a:cubicBezTo>
                      <a:pt x="26" y="31"/>
                      <a:pt x="25" y="33"/>
                      <a:pt x="25" y="35"/>
                    </a:cubicBezTo>
                    <a:cubicBezTo>
                      <a:pt x="25" y="37"/>
                      <a:pt x="25" y="39"/>
                      <a:pt x="24" y="41"/>
                    </a:cubicBezTo>
                    <a:cubicBezTo>
                      <a:pt x="24" y="42"/>
                      <a:pt x="23" y="43"/>
                      <a:pt x="23" y="44"/>
                    </a:cubicBezTo>
                    <a:cubicBezTo>
                      <a:pt x="22" y="45"/>
                      <a:pt x="22" y="46"/>
                      <a:pt x="22" y="47"/>
                    </a:cubicBezTo>
                    <a:cubicBezTo>
                      <a:pt x="22" y="52"/>
                      <a:pt x="21" y="56"/>
                      <a:pt x="19" y="60"/>
                    </a:cubicBezTo>
                    <a:cubicBezTo>
                      <a:pt x="18" y="64"/>
                      <a:pt x="17" y="69"/>
                      <a:pt x="17" y="73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81"/>
                      <a:pt x="17" y="84"/>
                      <a:pt x="16" y="87"/>
                    </a:cubicBezTo>
                    <a:cubicBezTo>
                      <a:pt x="15" y="90"/>
                      <a:pt x="14" y="93"/>
                      <a:pt x="14" y="96"/>
                    </a:cubicBezTo>
                    <a:cubicBezTo>
                      <a:pt x="14" y="96"/>
                      <a:pt x="14" y="96"/>
                      <a:pt x="14" y="97"/>
                    </a:cubicBezTo>
                    <a:cubicBezTo>
                      <a:pt x="15" y="97"/>
                      <a:pt x="15" y="98"/>
                      <a:pt x="15" y="98"/>
                    </a:cubicBezTo>
                    <a:cubicBezTo>
                      <a:pt x="15" y="99"/>
                      <a:pt x="14" y="99"/>
                      <a:pt x="14" y="100"/>
                    </a:cubicBezTo>
                    <a:cubicBezTo>
                      <a:pt x="14" y="100"/>
                      <a:pt x="14" y="101"/>
                      <a:pt x="14" y="101"/>
                    </a:cubicBezTo>
                    <a:cubicBezTo>
                      <a:pt x="14" y="103"/>
                      <a:pt x="14" y="105"/>
                      <a:pt x="13" y="106"/>
                    </a:cubicBezTo>
                    <a:cubicBezTo>
                      <a:pt x="13" y="108"/>
                      <a:pt x="13" y="109"/>
                      <a:pt x="13" y="111"/>
                    </a:cubicBezTo>
                    <a:cubicBezTo>
                      <a:pt x="13" y="113"/>
                      <a:pt x="13" y="115"/>
                      <a:pt x="13" y="117"/>
                    </a:cubicBezTo>
                    <a:cubicBezTo>
                      <a:pt x="13" y="119"/>
                      <a:pt x="14" y="121"/>
                      <a:pt x="14" y="123"/>
                    </a:cubicBezTo>
                    <a:cubicBezTo>
                      <a:pt x="15" y="125"/>
                      <a:pt x="15" y="127"/>
                      <a:pt x="16" y="128"/>
                    </a:cubicBezTo>
                    <a:cubicBezTo>
                      <a:pt x="18" y="130"/>
                      <a:pt x="19" y="130"/>
                      <a:pt x="21" y="130"/>
                    </a:cubicBezTo>
                    <a:cubicBezTo>
                      <a:pt x="21" y="130"/>
                      <a:pt x="22" y="130"/>
                      <a:pt x="22" y="130"/>
                    </a:cubicBezTo>
                    <a:cubicBezTo>
                      <a:pt x="23" y="130"/>
                      <a:pt x="23" y="130"/>
                      <a:pt x="23" y="130"/>
                    </a:cubicBezTo>
                    <a:cubicBezTo>
                      <a:pt x="25" y="130"/>
                      <a:pt x="26" y="130"/>
                      <a:pt x="27" y="129"/>
                    </a:cubicBezTo>
                    <a:cubicBezTo>
                      <a:pt x="28" y="128"/>
                      <a:pt x="28" y="127"/>
                      <a:pt x="29" y="126"/>
                    </a:cubicBezTo>
                    <a:cubicBezTo>
                      <a:pt x="29" y="125"/>
                      <a:pt x="30" y="124"/>
                      <a:pt x="30" y="122"/>
                    </a:cubicBezTo>
                    <a:cubicBezTo>
                      <a:pt x="30" y="121"/>
                      <a:pt x="30" y="120"/>
                      <a:pt x="30" y="118"/>
                    </a:cubicBezTo>
                    <a:cubicBezTo>
                      <a:pt x="30" y="118"/>
                      <a:pt x="30" y="118"/>
                      <a:pt x="30" y="118"/>
                    </a:cubicBezTo>
                    <a:cubicBezTo>
                      <a:pt x="30" y="118"/>
                      <a:pt x="29" y="117"/>
                      <a:pt x="29" y="117"/>
                    </a:cubicBezTo>
                    <a:cubicBezTo>
                      <a:pt x="29" y="116"/>
                      <a:pt x="28" y="115"/>
                      <a:pt x="28" y="115"/>
                    </a:cubicBezTo>
                    <a:cubicBezTo>
                      <a:pt x="28" y="114"/>
                      <a:pt x="28" y="112"/>
                      <a:pt x="28" y="111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2"/>
                      <a:pt x="28" y="100"/>
                      <a:pt x="28" y="98"/>
                    </a:cubicBezTo>
                    <a:cubicBezTo>
                      <a:pt x="28" y="96"/>
                      <a:pt x="29" y="94"/>
                      <a:pt x="29" y="92"/>
                    </a:cubicBezTo>
                    <a:cubicBezTo>
                      <a:pt x="29" y="91"/>
                      <a:pt x="30" y="89"/>
                      <a:pt x="30" y="88"/>
                    </a:cubicBezTo>
                    <a:cubicBezTo>
                      <a:pt x="30" y="85"/>
                      <a:pt x="30" y="83"/>
                      <a:pt x="30" y="81"/>
                    </a:cubicBezTo>
                    <a:cubicBezTo>
                      <a:pt x="30" y="78"/>
                      <a:pt x="30" y="76"/>
                      <a:pt x="31" y="74"/>
                    </a:cubicBezTo>
                    <a:cubicBezTo>
                      <a:pt x="31" y="73"/>
                      <a:pt x="31" y="72"/>
                      <a:pt x="32" y="72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32" y="68"/>
                      <a:pt x="32" y="66"/>
                      <a:pt x="33" y="64"/>
                    </a:cubicBezTo>
                    <a:cubicBezTo>
                      <a:pt x="33" y="63"/>
                      <a:pt x="34" y="60"/>
                      <a:pt x="35" y="58"/>
                    </a:cubicBezTo>
                    <a:cubicBezTo>
                      <a:pt x="36" y="52"/>
                      <a:pt x="37" y="46"/>
                      <a:pt x="39" y="40"/>
                    </a:cubicBezTo>
                    <a:cubicBezTo>
                      <a:pt x="40" y="34"/>
                      <a:pt x="42" y="28"/>
                      <a:pt x="44" y="22"/>
                    </a:cubicBezTo>
                    <a:cubicBezTo>
                      <a:pt x="45" y="21"/>
                      <a:pt x="46" y="19"/>
                      <a:pt x="47" y="18"/>
                    </a:cubicBezTo>
                    <a:cubicBezTo>
                      <a:pt x="49" y="17"/>
                      <a:pt x="49" y="16"/>
                      <a:pt x="49" y="14"/>
                    </a:cubicBezTo>
                    <a:cubicBezTo>
                      <a:pt x="49" y="13"/>
                      <a:pt x="49" y="13"/>
                      <a:pt x="49" y="12"/>
                    </a:cubicBezTo>
                    <a:cubicBezTo>
                      <a:pt x="49" y="12"/>
                      <a:pt x="48" y="11"/>
                      <a:pt x="48" y="10"/>
                    </a:cubicBezTo>
                    <a:cubicBezTo>
                      <a:pt x="48" y="10"/>
                      <a:pt x="48" y="9"/>
                      <a:pt x="48" y="9"/>
                    </a:cubicBezTo>
                    <a:cubicBezTo>
                      <a:pt x="49" y="8"/>
                      <a:pt x="49" y="8"/>
                      <a:pt x="49" y="7"/>
                    </a:cubicBezTo>
                    <a:cubicBezTo>
                      <a:pt x="49" y="6"/>
                      <a:pt x="48" y="5"/>
                      <a:pt x="47" y="5"/>
                    </a:cubicBezTo>
                    <a:cubicBezTo>
                      <a:pt x="46" y="4"/>
                      <a:pt x="45" y="4"/>
                      <a:pt x="44" y="4"/>
                    </a:cubicBezTo>
                    <a:cubicBezTo>
                      <a:pt x="43" y="3"/>
                      <a:pt x="43" y="3"/>
                      <a:pt x="42" y="2"/>
                    </a:cubicBezTo>
                    <a:cubicBezTo>
                      <a:pt x="41" y="2"/>
                      <a:pt x="41" y="2"/>
                      <a:pt x="40" y="2"/>
                    </a:cubicBez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</p:grpSp>
      <p:sp>
        <p:nvSpPr>
          <p:cNvPr id="19" name="Textplatzhalter 23">
            <a:extLst>
              <a:ext uri="{FF2B5EF4-FFF2-40B4-BE49-F238E27FC236}">
                <a16:creationId xmlns:a16="http://schemas.microsoft.com/office/drawing/2014/main" id="{71557366-4E49-31A4-BF29-E2AC90AC86E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1" y="233871"/>
            <a:ext cx="3227588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Let’s discuss</a:t>
            </a:r>
          </a:p>
        </p:txBody>
      </p:sp>
    </p:spTree>
    <p:extLst>
      <p:ext uri="{BB962C8B-B14F-4D97-AF65-F5344CB8AC3E}">
        <p14:creationId xmlns:p14="http://schemas.microsoft.com/office/powerpoint/2010/main" val="36210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1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hink-cell data - do not delete" hidden="1">
            <a:extLst>
              <a:ext uri="{FF2B5EF4-FFF2-40B4-BE49-F238E27FC236}">
                <a16:creationId xmlns:a16="http://schemas.microsoft.com/office/drawing/2014/main" id="{E98B4CF5-F05D-0ACB-6BA8-7876CCAA3E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1" imgH="470" progId="TCLayout.ActiveDocument.1">
                  <p:embed/>
                </p:oleObj>
              </mc:Choice>
              <mc:Fallback>
                <p:oleObj name="think-cell Slide" r:id="rId6" imgW="471" imgH="470" progId="TCLayout.ActiveDocument.1">
                  <p:embed/>
                  <p:pic>
                    <p:nvPicPr>
                      <p:cNvPr id="3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B4CF5-F05D-0ACB-6BA8-7876CCAA3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24C4-68DF-8035-14D2-FEB75A2A28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EE00-2B2F-079D-75DD-2D9D2CFD4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32" name="Textplatzhalter 23">
            <a:extLst>
              <a:ext uri="{FF2B5EF4-FFF2-40B4-BE49-F238E27FC236}">
                <a16:creationId xmlns:a16="http://schemas.microsoft.com/office/drawing/2014/main" id="{4E379F09-6625-CAE1-B717-C4374D1EC40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1" y="233871"/>
            <a:ext cx="4860031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 look into the future…</a:t>
            </a:r>
          </a:p>
        </p:txBody>
      </p:sp>
      <p:pic>
        <p:nvPicPr>
          <p:cNvPr id="2" name="Online Media 1" title="Warehouse of the Future I How intralogistics looks like tomorrow I KION Group">
            <a:hlinkClick r:id="" action="ppaction://media"/>
            <a:extLst>
              <a:ext uri="{FF2B5EF4-FFF2-40B4-BE49-F238E27FC236}">
                <a16:creationId xmlns:a16="http://schemas.microsoft.com/office/drawing/2014/main" id="{28D0C5A5-F3AF-37E6-D50D-3D1CDB06BB84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827584" y="836730"/>
            <a:ext cx="7120637" cy="40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9B7201-8888-456B-9CF4-B4979A0F3D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9B7201-8888-456B-9CF4-B4979A0F3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870B1-916F-4EE3-83E0-132A3195F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B45B91-04C1-48C2-A73A-0A660DAFC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34D495-9571-4A1C-85EB-D2FEF7C75C0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000" y="2497711"/>
            <a:ext cx="1980000" cy="580476"/>
          </a:xfrm>
          <a:prstGeom prst="chevron">
            <a:avLst>
              <a:gd name="adj" fmla="val 30891"/>
            </a:avLst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 dirty="0">
                <a:solidFill>
                  <a:srgbClr val="FFFFFF"/>
                </a:solidFill>
              </a:rPr>
              <a:t>Intelligent trucks</a:t>
            </a:r>
          </a:p>
        </p:txBody>
      </p:sp>
      <p:sp>
        <p:nvSpPr>
          <p:cNvPr id="14" name="Textfeld 11">
            <a:extLst>
              <a:ext uri="{FF2B5EF4-FFF2-40B4-BE49-F238E27FC236}">
                <a16:creationId xmlns:a16="http://schemas.microsoft.com/office/drawing/2014/main" id="{10AC6D9D-0C2C-408D-9B33-A29C3E688282}"/>
              </a:ext>
            </a:extLst>
          </p:cNvPr>
          <p:cNvSpPr txBox="1"/>
          <p:nvPr/>
        </p:nvSpPr>
        <p:spPr>
          <a:xfrm>
            <a:off x="360000" y="3223949"/>
            <a:ext cx="1980000" cy="934358"/>
          </a:xfrm>
          <a:prstGeom prst="rect">
            <a:avLst/>
          </a:prstGeom>
          <a:noFill/>
          <a:ln w="12700" cmpd="sng">
            <a:noFill/>
          </a:ln>
        </p:spPr>
        <p:txBody>
          <a:bodyPr wrap="square" lIns="0" tIns="36000" rIns="36000" bIns="36000" rtlCol="0">
            <a:noAutofit/>
          </a:bodyPr>
          <a:lstStyle/>
          <a:p>
            <a:pPr marL="179388" lvl="2" indent="-179388" defTabSz="914400" fontAlgn="base">
              <a:spcAft>
                <a:spcPts val="400"/>
              </a:spcAft>
              <a:buClr>
                <a:srgbClr val="AE0055"/>
              </a:buClr>
              <a:buSzPct val="11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cy-GB" sz="1200" kern="0" dirty="0">
                <a:solidFill>
                  <a:srgbClr val="353432"/>
                </a:solidFill>
                <a:cs typeface="Arial" pitchFamily="34" charset="0"/>
              </a:rPr>
              <a:t>Trucks equipped with electronic control unit</a:t>
            </a:r>
          </a:p>
          <a:p>
            <a:pPr marL="179388" lvl="2" indent="-179388" defTabSz="914400" fontAlgn="base">
              <a:spcAft>
                <a:spcPts val="400"/>
              </a:spcAft>
              <a:buClr>
                <a:srgbClr val="AE0055"/>
              </a:buClr>
              <a:buSzPct val="110000"/>
              <a:buFont typeface="Symbol" panose="05050102010706020507" pitchFamily="18" charset="2"/>
              <a:buChar char="-"/>
              <a:tabLst>
                <a:tab pos="177800" algn="l"/>
              </a:tabLst>
            </a:pPr>
            <a:r>
              <a:rPr lang="cy-GB" sz="1200" kern="0" dirty="0">
                <a:solidFill>
                  <a:srgbClr val="353432"/>
                </a:solidFill>
                <a:cs typeface="Arial" pitchFamily="34" charset="0"/>
              </a:rPr>
              <a:t>Increased efficiency also from driver assistance systems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3EC1B8-83C9-4EE9-A7C9-463AC827CDD2}"/>
              </a:ext>
            </a:extLst>
          </p:cNvPr>
          <p:cNvSpPr txBox="1"/>
          <p:nvPr/>
        </p:nvSpPr>
        <p:spPr>
          <a:xfrm>
            <a:off x="2486208" y="3219073"/>
            <a:ext cx="1980000" cy="1339226"/>
          </a:xfrm>
          <a:prstGeom prst="rect">
            <a:avLst/>
          </a:prstGeom>
          <a:noFill/>
          <a:ln w="12700" cmpd="sng">
            <a:noFill/>
          </a:ln>
        </p:spPr>
        <p:txBody>
          <a:bodyPr wrap="square" lIns="0" tIns="36000" rIns="36000" bIns="36000" rtlCol="0">
            <a:noAutofit/>
          </a:bodyPr>
          <a:lstStyle>
            <a:defPPr>
              <a:defRPr lang="de-DE"/>
            </a:defPPr>
            <a:lvl3pPr marL="179388" lvl="2" indent="-179388" defTabSz="914400" fontAlgn="base">
              <a:spcAft>
                <a:spcPts val="400"/>
              </a:spcAft>
              <a:buClr>
                <a:srgbClr val="AE0055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  <a:defRPr sz="1150" kern="0">
                <a:solidFill>
                  <a:srgbClr val="353432"/>
                </a:solidFill>
                <a:cs typeface="Arial" pitchFamily="34" charset="0"/>
              </a:defRPr>
            </a:lvl3pPr>
          </a:lstStyle>
          <a:p>
            <a:pPr lvl="2">
              <a:buFont typeface="Symbol" panose="05050102010706020507" pitchFamily="18" charset="2"/>
              <a:buChar char="-"/>
            </a:pPr>
            <a:r>
              <a:rPr lang="cy-GB" sz="1200"/>
              <a:t>Fleet data services connect trucks with management tool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cy-GB" sz="1200"/>
              <a:t>Financial and security benefits</a:t>
            </a:r>
          </a:p>
          <a:p>
            <a:pPr marL="0" lvl="2" indent="0">
              <a:buNone/>
            </a:pPr>
            <a:endParaRPr lang="en-GB" sz="1200" dirty="0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C3F7AEA0-D5AA-411E-87FB-E57839C4E8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86208" y="2492833"/>
            <a:ext cx="1980000" cy="580476"/>
          </a:xfrm>
          <a:prstGeom prst="chevron">
            <a:avLst>
              <a:gd name="adj" fmla="val 30891"/>
            </a:avLst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>
                <a:solidFill>
                  <a:srgbClr val="FFFFFF"/>
                </a:solidFill>
              </a:rPr>
              <a:t>Cloud based fleet data management </a:t>
            </a:r>
            <a:endParaRPr lang="cy-GB" sz="1400" b="1" dirty="0">
              <a:solidFill>
                <a:srgbClr val="FFFFFF"/>
              </a:solidFill>
            </a:endParaRPr>
          </a:p>
        </p:txBody>
      </p:sp>
      <p:sp>
        <p:nvSpPr>
          <p:cNvPr id="17" name="Textfeld 11">
            <a:extLst>
              <a:ext uri="{FF2B5EF4-FFF2-40B4-BE49-F238E27FC236}">
                <a16:creationId xmlns:a16="http://schemas.microsoft.com/office/drawing/2014/main" id="{C032F6B2-04A0-420C-B82A-2ABD7EC23E63}"/>
              </a:ext>
            </a:extLst>
          </p:cNvPr>
          <p:cNvSpPr txBox="1"/>
          <p:nvPr/>
        </p:nvSpPr>
        <p:spPr>
          <a:xfrm>
            <a:off x="4602637" y="3212317"/>
            <a:ext cx="1980000" cy="1339226"/>
          </a:xfrm>
          <a:prstGeom prst="rect">
            <a:avLst/>
          </a:prstGeom>
          <a:noFill/>
          <a:ln w="12700" cmpd="sng">
            <a:noFill/>
          </a:ln>
        </p:spPr>
        <p:txBody>
          <a:bodyPr wrap="square" lIns="0" tIns="36000" rIns="36000" bIns="36000" rtlCol="0">
            <a:noAutofit/>
          </a:bodyPr>
          <a:lstStyle>
            <a:defPPr>
              <a:defRPr lang="de-DE"/>
            </a:defPPr>
            <a:lvl3pPr marL="179388" lvl="2" indent="-179388" defTabSz="914400" fontAlgn="base">
              <a:spcAft>
                <a:spcPts val="400"/>
              </a:spcAft>
              <a:buClr>
                <a:srgbClr val="AE0055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  <a:defRPr sz="1150" kern="0">
                <a:solidFill>
                  <a:srgbClr val="353432"/>
                </a:solidFill>
                <a:cs typeface="Arial" pitchFamily="34" charset="0"/>
              </a:defRPr>
            </a:lvl3pPr>
          </a:lstStyle>
          <a:p>
            <a:pPr lvl="2">
              <a:buFont typeface="Symbol" panose="05050102010706020507" pitchFamily="18" charset="2"/>
              <a:buChar char="-"/>
            </a:pPr>
            <a:r>
              <a:rPr lang="cy-GB" sz="1200" dirty="0"/>
              <a:t>Broad range of automated series trucks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cy-GB" sz="1200" dirty="0"/>
              <a:t>Enable automation of the entire material flow</a:t>
            </a: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024399CE-81A1-40A2-910E-5801E34C7D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02637" y="2486077"/>
            <a:ext cx="1980000" cy="580476"/>
          </a:xfrm>
          <a:prstGeom prst="chevron">
            <a:avLst>
              <a:gd name="adj" fmla="val 30891"/>
            </a:avLst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>
                <a:solidFill>
                  <a:srgbClr val="FFFFFF"/>
                </a:solidFill>
              </a:rPr>
              <a:t>Automated trucks</a:t>
            </a:r>
            <a:endParaRPr lang="cy-GB" sz="1400" b="1" dirty="0">
              <a:solidFill>
                <a:srgbClr val="FFFFFF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358DBB-A43C-4BD7-A129-9F9FE2187129}"/>
              </a:ext>
            </a:extLst>
          </p:cNvPr>
          <p:cNvSpPr txBox="1"/>
          <p:nvPr/>
        </p:nvSpPr>
        <p:spPr>
          <a:xfrm>
            <a:off x="6728845" y="3212315"/>
            <a:ext cx="1980000" cy="1339226"/>
          </a:xfrm>
          <a:prstGeom prst="rect">
            <a:avLst/>
          </a:prstGeom>
          <a:noFill/>
          <a:ln w="12700" cmpd="sng">
            <a:noFill/>
          </a:ln>
        </p:spPr>
        <p:txBody>
          <a:bodyPr wrap="square" lIns="0" tIns="36000" rIns="36000" bIns="36000" rtlCol="0">
            <a:noAutofit/>
          </a:bodyPr>
          <a:lstStyle>
            <a:defPPr>
              <a:defRPr lang="de-DE"/>
            </a:defPPr>
            <a:lvl3pPr marL="179388" lvl="2" indent="-179388" defTabSz="914400" fontAlgn="base">
              <a:spcAft>
                <a:spcPts val="400"/>
              </a:spcAft>
              <a:buClr>
                <a:srgbClr val="AE0055"/>
              </a:buClr>
              <a:buSzPct val="110000"/>
              <a:buFont typeface="Arial" panose="020B0604020202020204" pitchFamily="34" charset="0"/>
              <a:buChar char="•"/>
              <a:tabLst>
                <a:tab pos="177800" algn="l"/>
              </a:tabLst>
              <a:defRPr sz="1150" kern="0">
                <a:solidFill>
                  <a:srgbClr val="353432"/>
                </a:solidFill>
                <a:cs typeface="Arial" pitchFamily="34" charset="0"/>
              </a:defRPr>
            </a:lvl3pPr>
          </a:lstStyle>
          <a:p>
            <a:pPr lvl="2">
              <a:buFont typeface="Symbol" panose="05050102010706020507" pitchFamily="18" charset="2"/>
              <a:buChar char="-"/>
            </a:pPr>
            <a:r>
              <a:rPr lang="cy-GB" sz="1200" dirty="0"/>
              <a:t>Customized integrated soft- and hardware intralogistics solutions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cy-GB" sz="1200" dirty="0"/>
              <a:t>Solutions for robotic </a:t>
            </a:r>
            <a:br>
              <a:rPr lang="cy-GB" sz="1200" dirty="0"/>
            </a:br>
            <a:r>
              <a:rPr lang="cy-GB" sz="1200" dirty="0"/>
              <a:t>piece picking</a:t>
            </a: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D175C33C-1B64-45E4-AD47-C4D722DF18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28845" y="2486077"/>
            <a:ext cx="1980000" cy="580476"/>
          </a:xfrm>
          <a:prstGeom prst="chevron">
            <a:avLst>
              <a:gd name="adj" fmla="val 30891"/>
            </a:avLst>
          </a:prstGeom>
          <a:solidFill>
            <a:schemeClr val="accent4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>
                <a:solidFill>
                  <a:srgbClr val="FFFFFF"/>
                </a:solidFill>
              </a:rPr>
              <a:t>Automation systems</a:t>
            </a:r>
            <a:endParaRPr lang="cy-GB" sz="1400" b="1" dirty="0">
              <a:solidFill>
                <a:srgbClr val="FFFFFF"/>
              </a:solidFill>
            </a:endParaRP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B0FB5145-DED5-4DE9-B5DE-078C8E1597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72" y="1454118"/>
            <a:ext cx="1716307" cy="90496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9CC97BA1-F7C8-402D-B2A7-8A8922A0D6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415110"/>
            <a:ext cx="1388650" cy="98297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4121B909-E2EB-4CB0-BA68-FA7DF749525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446" y="1431827"/>
            <a:ext cx="1316381" cy="89513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677FB84-AB5E-4C36-A463-6F82BAC7D3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1349995"/>
            <a:ext cx="1279431" cy="904963"/>
          </a:xfrm>
          <a:prstGeom prst="rect">
            <a:avLst/>
          </a:prstGeom>
        </p:spPr>
      </p:pic>
      <p:sp>
        <p:nvSpPr>
          <p:cNvPr id="9" name="Textplatzhalter 23">
            <a:extLst>
              <a:ext uri="{FF2B5EF4-FFF2-40B4-BE49-F238E27FC236}">
                <a16:creationId xmlns:a16="http://schemas.microsoft.com/office/drawing/2014/main" id="{5D70A94D-1313-EE0D-9500-92BF425F40B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0" y="233871"/>
            <a:ext cx="6948264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From trucks to automation systems</a:t>
            </a:r>
          </a:p>
        </p:txBody>
      </p:sp>
    </p:spTree>
    <p:extLst>
      <p:ext uri="{BB962C8B-B14F-4D97-AF65-F5344CB8AC3E}">
        <p14:creationId xmlns:p14="http://schemas.microsoft.com/office/powerpoint/2010/main" val="18839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9B7201-8888-456B-9CF4-B4979A0F3D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414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9B7201-8888-456B-9CF4-B4979A0F3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870B1-916F-4EE3-83E0-132A3195F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B45B91-04C1-48C2-A73A-0A660DAFC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platzhalter 23">
            <a:extLst>
              <a:ext uri="{FF2B5EF4-FFF2-40B4-BE49-F238E27FC236}">
                <a16:creationId xmlns:a16="http://schemas.microsoft.com/office/drawing/2014/main" id="{F6F0A9C9-091E-562D-AB83-C006F2AB1C2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0" y="233871"/>
            <a:ext cx="6804248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Adoption of artificial intelligence</a:t>
            </a:r>
          </a:p>
        </p:txBody>
      </p:sp>
      <p:pic>
        <p:nvPicPr>
          <p:cNvPr id="10" name="Picture 9" descr="What Is Artificial Intelligence (AI)? Definition, Types, Goals, Challenges,  and Trends in 2022 - Spiceworks">
            <a:extLst>
              <a:ext uri="{FF2B5EF4-FFF2-40B4-BE49-F238E27FC236}">
                <a16:creationId xmlns:a16="http://schemas.microsoft.com/office/drawing/2014/main" id="{F06F3F12-A754-C0C3-7EDC-C86FE74AC2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4" b="7630"/>
          <a:stretch/>
        </p:blipFill>
        <p:spPr bwMode="auto">
          <a:xfrm>
            <a:off x="253227" y="1557338"/>
            <a:ext cx="4024641" cy="295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579DE5-679D-84CE-FC29-C70A8C1238FF}"/>
              </a:ext>
            </a:extLst>
          </p:cNvPr>
          <p:cNvSpPr txBox="1">
            <a:spLocks/>
          </p:cNvSpPr>
          <p:nvPr/>
        </p:nvSpPr>
        <p:spPr>
          <a:xfrm>
            <a:off x="827584" y="1060450"/>
            <a:ext cx="2978040" cy="36988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Components of AI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A2393C-CD1D-4AF5-0040-D25E11D4CD79}"/>
              </a:ext>
            </a:extLst>
          </p:cNvPr>
          <p:cNvSpPr txBox="1">
            <a:spLocks/>
          </p:cNvSpPr>
          <p:nvPr/>
        </p:nvSpPr>
        <p:spPr>
          <a:xfrm>
            <a:off x="5326064" y="1060450"/>
            <a:ext cx="3266072" cy="36988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in prod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ucts or processes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BF2FF-AA8E-C965-6B3C-575809070283}"/>
              </a:ext>
            </a:extLst>
          </p:cNvPr>
          <p:cNvSpPr txBox="1">
            <a:spLocks/>
          </p:cNvSpPr>
          <p:nvPr/>
        </p:nvSpPr>
        <p:spPr>
          <a:xfrm>
            <a:off x="2502208" y="4495577"/>
            <a:ext cx="156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Generative 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A8818-C8DA-C4A2-A731-1C1453A59689}"/>
              </a:ext>
            </a:extLst>
          </p:cNvPr>
          <p:cNvSpPr txBox="1">
            <a:spLocks/>
          </p:cNvSpPr>
          <p:nvPr/>
        </p:nvSpPr>
        <p:spPr>
          <a:xfrm>
            <a:off x="495000" y="4495577"/>
            <a:ext cx="156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Traditional AI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37EAC8-C42F-B9AB-6F53-81C8992DF2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2756" t="22864" b="22615"/>
          <a:stretch/>
        </p:blipFill>
        <p:spPr>
          <a:xfrm>
            <a:off x="5122353" y="1578769"/>
            <a:ext cx="3744986" cy="19351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7DC244-82DD-82F7-29A9-74101342C468}"/>
              </a:ext>
            </a:extLst>
          </p:cNvPr>
          <p:cNvSpPr txBox="1">
            <a:spLocks/>
          </p:cNvSpPr>
          <p:nvPr/>
        </p:nvSpPr>
        <p:spPr>
          <a:xfrm>
            <a:off x="5122353" y="3731076"/>
            <a:ext cx="374498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AI in Supply Chain is expected to grow to </a:t>
            </a:r>
            <a:r>
              <a:rPr lang="en-US" sz="1400" b="1" dirty="0"/>
              <a:t>$46B </a:t>
            </a:r>
            <a:r>
              <a:rPr lang="en-US" sz="1400" dirty="0"/>
              <a:t>at 45% CAGR by 2029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98% of companies </a:t>
            </a:r>
            <a:r>
              <a:rPr lang="en-US" sz="1400" dirty="0"/>
              <a:t>will use generative AI within the next 18 months</a:t>
            </a:r>
          </a:p>
        </p:txBody>
      </p:sp>
    </p:spTree>
    <p:extLst>
      <p:ext uri="{BB962C8B-B14F-4D97-AF65-F5344CB8AC3E}">
        <p14:creationId xmlns:p14="http://schemas.microsoft.com/office/powerpoint/2010/main" val="19220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9B7201-8888-456B-9CF4-B4979A0F3D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35316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5" imgW="411" imgH="411" progId="TCLayout.ActiveDocument.1">
                  <p:embed/>
                </p:oleObj>
              </mc:Choice>
              <mc:Fallback>
                <p:oleObj name="think-cell Slide" r:id="rId15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9B7201-8888-456B-9CF4-B4979A0F3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870B1-916F-4EE3-83E0-132A3195F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B45B91-04C1-48C2-A73A-0A660DAFC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platzhalter 23">
            <a:extLst>
              <a:ext uri="{FF2B5EF4-FFF2-40B4-BE49-F238E27FC236}">
                <a16:creationId xmlns:a16="http://schemas.microsoft.com/office/drawing/2014/main" id="{F6F0A9C9-091E-562D-AB83-C006F2AB1C2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0" y="233871"/>
            <a:ext cx="6804248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Adoption of artificial intelligence</a:t>
            </a:r>
          </a:p>
        </p:txBody>
      </p:sp>
      <p:pic>
        <p:nvPicPr>
          <p:cNvPr id="10" name="Picture 9" descr="What Is Artificial Intelligence (AI)? Definition, Types, Goals, Challenges,  and Trends in 2022 - Spiceworks">
            <a:extLst>
              <a:ext uri="{FF2B5EF4-FFF2-40B4-BE49-F238E27FC236}">
                <a16:creationId xmlns:a16="http://schemas.microsoft.com/office/drawing/2014/main" id="{F06F3F12-A754-C0C3-7EDC-C86FE74AC2C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4" b="7630"/>
          <a:stretch/>
        </p:blipFill>
        <p:spPr bwMode="auto">
          <a:xfrm>
            <a:off x="253227" y="1557338"/>
            <a:ext cx="4024641" cy="295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579DE5-679D-84CE-FC29-C70A8C1238FF}"/>
              </a:ext>
            </a:extLst>
          </p:cNvPr>
          <p:cNvSpPr txBox="1">
            <a:spLocks/>
          </p:cNvSpPr>
          <p:nvPr/>
        </p:nvSpPr>
        <p:spPr>
          <a:xfrm>
            <a:off x="827584" y="1060450"/>
            <a:ext cx="2978040" cy="36988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 Components of AI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A2393C-CD1D-4AF5-0040-D25E11D4CD79}"/>
              </a:ext>
            </a:extLst>
          </p:cNvPr>
          <p:cNvSpPr txBox="1">
            <a:spLocks/>
          </p:cNvSpPr>
          <p:nvPr/>
        </p:nvSpPr>
        <p:spPr>
          <a:xfrm>
            <a:off x="5326064" y="1060450"/>
            <a:ext cx="3266072" cy="369888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in prod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ucts or processes</a:t>
            </a:r>
            <a:endParaRPr lang="en-US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2" name="Chart 101">
            <a:extLst>
              <a:ext uri="{FF2B5EF4-FFF2-40B4-BE49-F238E27FC236}">
                <a16:creationId xmlns:a16="http://schemas.microsoft.com/office/drawing/2014/main" id="{C4E7EB89-D7F3-C53D-2935-1FC241D475FC}"/>
              </a:ext>
            </a:extLst>
          </p:cNvPr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77900790"/>
              </p:ext>
            </p:extLst>
          </p:nvPr>
        </p:nvGraphicFramePr>
        <p:xfrm>
          <a:off x="6208713" y="1490663"/>
          <a:ext cx="2333625" cy="3181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2" name="Textplatzhalter 8">
            <a:extLst>
              <a:ext uri="{FF2B5EF4-FFF2-40B4-BE49-F238E27FC236}">
                <a16:creationId xmlns:a16="http://schemas.microsoft.com/office/drawing/2014/main" id="{FCED5396-92CF-96CB-2016-889AFCA4541A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5937250" y="1639888"/>
            <a:ext cx="26828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4691FBF-59E5-4CB8-95FD-6D806B3637BE}" type="datetime'''''''''''''''''''''''''''''R''''''''''''''P''''A'''''">
              <a:rPr lang="en-US" altLang="en-US" sz="1000" b="1" smtClean="0"/>
              <a:pPr/>
              <a:t>RPA</a:t>
            </a:fld>
            <a:endParaRPr lang="en-US" sz="1000" b="1" noProof="0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FC41C990-EECE-3B73-9F39-F4F8A022E89A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605463" y="185737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BAC602EE-4B8D-49F0-9F95-AF8BA491D103}" type="datetime'''''Comp''ute''r''&#10;''V''''''''''''''''is''''''''''''''i''on'">
              <a:rPr lang="en-US" altLang="en-US" sz="1000" b="1" smtClean="0"/>
              <a:pPr/>
              <a:t>Computer
Vision</a:t>
            </a:fld>
            <a:endParaRPr lang="en-US" sz="1000" b="1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5E3496C-6681-94C2-7E60-96AEB070B784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5945188" y="2243138"/>
            <a:ext cx="26035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1D858DE-E65A-4C04-BAA0-E072834CC517}" type="datetime'''''''''''''''''''''''T''''''''e''x''''''''''''t'''''''''''">
              <a:rPr lang="en-US" altLang="en-US" sz="1000" b="1" smtClean="0"/>
              <a:pPr/>
              <a:t>Text</a:t>
            </a:fld>
            <a:endParaRPr lang="en-US" sz="1000" b="1" noProof="0" dirty="0"/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F8086410-0351-EF4E-31E0-77318A7E3B52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5346700" y="2544763"/>
            <a:ext cx="858838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FB4C193B-B328-4138-8CAF-35CB00B07AC1}" type="datetime'Vi''''''r''''tual A''''g''e''''''''n''''''t''''s'''''">
              <a:rPr lang="en-US" altLang="en-US" sz="1000" b="1" smtClean="0"/>
              <a:pPr/>
              <a:t>Virtual Agents</a:t>
            </a:fld>
            <a:endParaRPr lang="en-US" sz="1000" b="1" noProof="0" dirty="0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BA190695-BEA0-35D4-97C1-3825F97CA497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326064" y="2846388"/>
            <a:ext cx="879475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335D824-395B-4144-83AE-851C798E32CA}" type="datetime'''''''''D''e''e''''''''p ''''''''''''Le''arnin''''''''''g'">
              <a:rPr lang="en-US" altLang="en-US" sz="1000" b="1" smtClean="0"/>
              <a:pPr/>
              <a:t>Deep Learning</a:t>
            </a:fld>
            <a:endParaRPr lang="en-US" sz="1000" b="1" noProof="0" dirty="0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0D78070A-D1B5-57B8-6BAB-7BA5B7BC6EC0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051425" y="3148013"/>
            <a:ext cx="115411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20B0F13D-9842-4DBE-8F7D-F552BC48D742}" type="datetime'Kn''''''''''o''''''''wledg''e'' ''G''r''''''a''p''h''''''''s'">
              <a:rPr lang="en-US" altLang="en-US" sz="1000" b="1" smtClean="0"/>
              <a:pPr/>
              <a:t>Knowledge Graphs</a:t>
            </a:fld>
            <a:endParaRPr lang="en-US" sz="1000" b="1" noProof="0" dirty="0"/>
          </a:p>
        </p:txBody>
      </p:sp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9BCB4868-C26A-7427-0E7D-9593B1BA7BFF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4772026" y="3449638"/>
            <a:ext cx="143351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54E4F771-B963-44F2-A3A0-78D15BBF2F9A}" type="datetime'R''e''''c''o''''''''''''m''''''me''''nder'''' Sys''te''m''s'''">
              <a:rPr lang="en-US" altLang="en-US" sz="1000" b="1" smtClean="0"/>
              <a:pPr/>
              <a:t>Recommender Systems</a:t>
            </a:fld>
            <a:endParaRPr lang="en-US" sz="1000" b="1" noProof="0" dirty="0"/>
          </a:p>
        </p:txBody>
      </p:sp>
      <p:sp>
        <p:nvSpPr>
          <p:cNvPr id="44" name="Textplatzhalter 8">
            <a:extLst>
              <a:ext uri="{FF2B5EF4-FFF2-40B4-BE49-F238E27FC236}">
                <a16:creationId xmlns:a16="http://schemas.microsoft.com/office/drawing/2014/main" id="{00F2B7D3-E6E4-56B6-CF95-6E25384C2243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424488" y="3751263"/>
            <a:ext cx="78105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45241132-9657-4145-A45F-B4035E92DB86}" type="datetime'''''''''''''''''''''Digita''l'' ''''''T''wi''''''n''''''''''s'">
              <a:rPr lang="en-US" altLang="en-US" sz="1000" b="1" smtClean="0"/>
              <a:pPr/>
              <a:t>Digital Twins</a:t>
            </a:fld>
            <a:endParaRPr lang="en-US" sz="1000" b="1" noProof="0" dirty="0"/>
          </a:p>
        </p:txBody>
      </p:sp>
      <p:sp>
        <p:nvSpPr>
          <p:cNvPr id="49" name="Textplatzhalter 8">
            <a:extLst>
              <a:ext uri="{FF2B5EF4-FFF2-40B4-BE49-F238E27FC236}">
                <a16:creationId xmlns:a16="http://schemas.microsoft.com/office/drawing/2014/main" id="{78E8D849-D1A1-0D6D-14E1-A3ECB95623DB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5756276" y="4052888"/>
            <a:ext cx="449263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0E3F6322-E641-4458-A0C3-66E7393475BA}" type="datetime'''''''''''''''''Sp''''e''''''''e''''c''h'''''''">
              <a:rPr lang="en-US" altLang="en-US" sz="1000" b="1" smtClean="0"/>
              <a:pPr/>
              <a:t>Speech</a:t>
            </a:fld>
            <a:endParaRPr lang="en-US" sz="1000" b="1" noProof="0" dirty="0"/>
          </a:p>
        </p:txBody>
      </p:sp>
      <p:sp>
        <p:nvSpPr>
          <p:cNvPr id="52" name="Textplatzhalter 8">
            <a:extLst>
              <a:ext uri="{FF2B5EF4-FFF2-40B4-BE49-F238E27FC236}">
                <a16:creationId xmlns:a16="http://schemas.microsoft.com/office/drawing/2014/main" id="{A3E666A9-9001-E4D4-92E7-D8E85C63771B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5221288" y="4354513"/>
            <a:ext cx="984250" cy="16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8097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spcBef>
                <a:spcPct val="0"/>
              </a:spcBef>
              <a:spcAft>
                <a:spcPct val="0"/>
              </a:spcAft>
              <a:buNone/>
            </a:pPr>
            <a:fld id="{7B45BEE3-D1B2-41F6-B617-03903C5ACDF7}" type="datetime'''''''''Phys''''''i''cal'' ''''''R''''o''''bo''t''''s'''''">
              <a:rPr lang="en-US" altLang="en-US" sz="1000" b="1" smtClean="0"/>
              <a:pPr/>
              <a:t>Physical Robots</a:t>
            </a:fld>
            <a:endParaRPr lang="en-US" sz="1000" b="1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FDFC2-F83E-14F0-6F1C-EE97B129913D}"/>
              </a:ext>
            </a:extLst>
          </p:cNvPr>
          <p:cNvSpPr txBox="1"/>
          <p:nvPr/>
        </p:nvSpPr>
        <p:spPr>
          <a:xfrm>
            <a:off x="7884368" y="3610436"/>
            <a:ext cx="1152128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Top answers from McKinsey Survey (2022): Respondents who said their organizations have adopted AI in at least one function.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BF2FF-AA8E-C965-6B3C-575809070283}"/>
              </a:ext>
            </a:extLst>
          </p:cNvPr>
          <p:cNvSpPr txBox="1">
            <a:spLocks/>
          </p:cNvSpPr>
          <p:nvPr/>
        </p:nvSpPr>
        <p:spPr>
          <a:xfrm>
            <a:off x="2321648" y="4495577"/>
            <a:ext cx="156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Generative 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A8818-C8DA-C4A2-A731-1C1453A59689}"/>
              </a:ext>
            </a:extLst>
          </p:cNvPr>
          <p:cNvSpPr txBox="1">
            <a:spLocks/>
          </p:cNvSpPr>
          <p:nvPr/>
        </p:nvSpPr>
        <p:spPr>
          <a:xfrm>
            <a:off x="495000" y="4495577"/>
            <a:ext cx="156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Traditional AI</a:t>
            </a:r>
          </a:p>
        </p:txBody>
      </p:sp>
    </p:spTree>
    <p:extLst>
      <p:ext uri="{BB962C8B-B14F-4D97-AF65-F5344CB8AC3E}">
        <p14:creationId xmlns:p14="http://schemas.microsoft.com/office/powerpoint/2010/main" val="32524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hink-cell data - do not delete" hidden="1">
            <a:extLst>
              <a:ext uri="{FF2B5EF4-FFF2-40B4-BE49-F238E27FC236}">
                <a16:creationId xmlns:a16="http://schemas.microsoft.com/office/drawing/2014/main" id="{E98B4CF5-F05D-0ACB-6BA8-7876CCAA3E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1" imgH="470" progId="TCLayout.ActiveDocument.1">
                  <p:embed/>
                </p:oleObj>
              </mc:Choice>
              <mc:Fallback>
                <p:oleObj name="think-cell Slide" r:id="rId5" imgW="471" imgH="470" progId="TCLayout.ActiveDocument.1">
                  <p:embed/>
                  <p:pic>
                    <p:nvPicPr>
                      <p:cNvPr id="3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B4CF5-F05D-0ACB-6BA8-7876CCAA3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24C4-68DF-8035-14D2-FEB75A2A28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EE00-2B2F-079D-75DD-2D9D2CFD4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32" name="Textplatzhalter 23">
            <a:extLst>
              <a:ext uri="{FF2B5EF4-FFF2-40B4-BE49-F238E27FC236}">
                <a16:creationId xmlns:a16="http://schemas.microsoft.com/office/drawing/2014/main" id="{4E379F09-6625-CAE1-B717-C4374D1EC40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1" y="233871"/>
            <a:ext cx="2771799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Digital Twin</a:t>
            </a:r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8D2EBA8C-E2BB-82AE-C519-D75D70E4F89F}"/>
              </a:ext>
            </a:extLst>
          </p:cNvPr>
          <p:cNvSpPr/>
          <p:nvPr/>
        </p:nvSpPr>
        <p:spPr>
          <a:xfrm>
            <a:off x="323528" y="1693107"/>
            <a:ext cx="648072" cy="2969256"/>
          </a:xfrm>
          <a:prstGeom prst="upDownArrow">
            <a:avLst/>
          </a:prstGeom>
          <a:gradFill flip="none" rotWithShape="1">
            <a:gsLst>
              <a:gs pos="0">
                <a:schemeClr val="accent4"/>
              </a:gs>
              <a:gs pos="23000">
                <a:schemeClr val="accent4">
                  <a:lumMod val="89000"/>
                </a:schemeClr>
              </a:gs>
              <a:gs pos="73000">
                <a:schemeClr val="accent6"/>
              </a:gs>
              <a:gs pos="97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619CC-23F2-4494-B836-2D6C46F7F7EA}"/>
              </a:ext>
            </a:extLst>
          </p:cNvPr>
          <p:cNvSpPr txBox="1"/>
          <p:nvPr/>
        </p:nvSpPr>
        <p:spPr>
          <a:xfrm rot="16200000">
            <a:off x="287524" y="188387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98D16-FC2C-3537-B3C5-0E6ED570337D}"/>
              </a:ext>
            </a:extLst>
          </p:cNvPr>
          <p:cNvSpPr txBox="1"/>
          <p:nvPr/>
        </p:nvSpPr>
        <p:spPr>
          <a:xfrm rot="16200000">
            <a:off x="287524" y="404411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IoT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049BFC-13FD-2AC6-F778-7288B2E496DB}"/>
              </a:ext>
            </a:extLst>
          </p:cNvPr>
          <p:cNvSpPr/>
          <p:nvPr/>
        </p:nvSpPr>
        <p:spPr>
          <a:xfrm>
            <a:off x="1331640" y="3476147"/>
            <a:ext cx="1097280" cy="1097280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bg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C76027-512C-5765-D6C7-FD0D0424E484}"/>
              </a:ext>
            </a:extLst>
          </p:cNvPr>
          <p:cNvSpPr/>
          <p:nvPr/>
        </p:nvSpPr>
        <p:spPr>
          <a:xfrm>
            <a:off x="1331640" y="3061259"/>
            <a:ext cx="1097280" cy="10972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558DE5-B569-3D56-2DDA-2C6350A57C3E}"/>
              </a:ext>
            </a:extLst>
          </p:cNvPr>
          <p:cNvSpPr/>
          <p:nvPr/>
        </p:nvSpPr>
        <p:spPr>
          <a:xfrm>
            <a:off x="1331640" y="2687462"/>
            <a:ext cx="1097280" cy="1097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6CDCE4-125B-D466-2022-472BBC06E6FD}"/>
              </a:ext>
            </a:extLst>
          </p:cNvPr>
          <p:cNvSpPr/>
          <p:nvPr/>
        </p:nvSpPr>
        <p:spPr>
          <a:xfrm>
            <a:off x="1331640" y="2272574"/>
            <a:ext cx="1097280" cy="1097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6AB290-EC8D-CF9D-39DD-24937ECB8D18}"/>
              </a:ext>
            </a:extLst>
          </p:cNvPr>
          <p:cNvSpPr/>
          <p:nvPr/>
        </p:nvSpPr>
        <p:spPr>
          <a:xfrm>
            <a:off x="1353313" y="1892203"/>
            <a:ext cx="1097280" cy="1097280"/>
          </a:xfrm>
          <a:prstGeom prst="roundRect">
            <a:avLst/>
          </a:prstGeom>
          <a:solidFill>
            <a:schemeClr val="accent6"/>
          </a:solidFill>
          <a:ln w="28575">
            <a:solidFill>
              <a:schemeClr val="bg1"/>
            </a:solidFill>
          </a:ln>
          <a:scene3d>
            <a:camera prst="isometricTop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367B1-CFBE-395F-265F-C663F6120B23}"/>
              </a:ext>
            </a:extLst>
          </p:cNvPr>
          <p:cNvSpPr txBox="1">
            <a:spLocks/>
          </p:cNvSpPr>
          <p:nvPr/>
        </p:nvSpPr>
        <p:spPr>
          <a:xfrm>
            <a:off x="2786131" y="4245832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Things / Edge</a:t>
            </a:r>
          </a:p>
          <a:p>
            <a:r>
              <a:rPr lang="en-US" sz="800" dirty="0"/>
              <a:t>Connected assets with sensors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5250D1-5EC9-5B77-0664-5B1E9F1C0EDB}"/>
              </a:ext>
            </a:extLst>
          </p:cNvPr>
          <p:cNvSpPr txBox="1">
            <a:spLocks/>
          </p:cNvSpPr>
          <p:nvPr/>
        </p:nvSpPr>
        <p:spPr>
          <a:xfrm>
            <a:off x="2786131" y="370968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Connectivity</a:t>
            </a:r>
          </a:p>
          <a:p>
            <a:r>
              <a:rPr lang="en-US" sz="800" dirty="0"/>
              <a:t>How devices are connected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12D18A-621B-CA04-64CD-F0A157659A0F}"/>
              </a:ext>
            </a:extLst>
          </p:cNvPr>
          <p:cNvSpPr txBox="1">
            <a:spLocks/>
          </p:cNvSpPr>
          <p:nvPr/>
        </p:nvSpPr>
        <p:spPr>
          <a:xfrm>
            <a:off x="2786131" y="3173536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Data / Cloud</a:t>
            </a:r>
          </a:p>
          <a:p>
            <a:r>
              <a:rPr lang="en-US" sz="800" dirty="0"/>
              <a:t>How data is gathered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3A157D-D153-DF84-84A9-AA47956E8D67}"/>
              </a:ext>
            </a:extLst>
          </p:cNvPr>
          <p:cNvSpPr txBox="1">
            <a:spLocks/>
          </p:cNvSpPr>
          <p:nvPr/>
        </p:nvSpPr>
        <p:spPr>
          <a:xfrm>
            <a:off x="2786131" y="2637388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Insight</a:t>
            </a:r>
          </a:p>
          <a:p>
            <a:r>
              <a:rPr lang="en-US" sz="800" dirty="0"/>
              <a:t>What AI model finds &amp; learns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D7A9D-FC1F-C2B4-979B-7ECB059E032C}"/>
              </a:ext>
            </a:extLst>
          </p:cNvPr>
          <p:cNvSpPr txBox="1">
            <a:spLocks/>
          </p:cNvSpPr>
          <p:nvPr/>
        </p:nvSpPr>
        <p:spPr>
          <a:xfrm>
            <a:off x="2786131" y="197813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Action</a:t>
            </a:r>
          </a:p>
          <a:p>
            <a:r>
              <a:rPr lang="en-US" sz="800" dirty="0"/>
              <a:t>New action taken by orchestrating assets/tasks.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B20BC-1A95-FE01-8D51-7A43B96358DA}"/>
              </a:ext>
            </a:extLst>
          </p:cNvPr>
          <p:cNvSpPr txBox="1">
            <a:spLocks/>
          </p:cNvSpPr>
          <p:nvPr/>
        </p:nvSpPr>
        <p:spPr>
          <a:xfrm>
            <a:off x="630000" y="904720"/>
            <a:ext cx="3312368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 in the Internet of things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7C98B1-8353-40DA-597B-2016E5CF98C5}"/>
              </a:ext>
            </a:extLst>
          </p:cNvPr>
          <p:cNvSpPr txBox="1"/>
          <p:nvPr/>
        </p:nvSpPr>
        <p:spPr>
          <a:xfrm>
            <a:off x="4833958" y="2837443"/>
            <a:ext cx="428343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Virtual, physics-based environments are just starting to emerge in warehouses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Leverage combination of edge and cloud plus advanced software for compute, model </a:t>
            </a:r>
            <a:r>
              <a:rPr lang="en-US" sz="1600"/>
              <a:t>development &amp; </a:t>
            </a:r>
            <a:r>
              <a:rPr lang="en-US" sz="1600" dirty="0"/>
              <a:t>machine learning</a:t>
            </a:r>
          </a:p>
          <a:p>
            <a:pPr marL="22860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Advanced data analytics still needs deep domain human perspective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3E65CDF-039A-ED8C-FCD8-260DB7149A8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70233" y="862549"/>
            <a:ext cx="3873043" cy="185179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485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9B7201-8888-456B-9CF4-B4979A0F3D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5547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9B7201-8888-456B-9CF4-B4979A0F3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F813ACB-41E7-257E-3081-EF5CD3BE9E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768" r="58734"/>
          <a:stretch/>
        </p:blipFill>
        <p:spPr>
          <a:xfrm>
            <a:off x="2589354" y="1133971"/>
            <a:ext cx="1665533" cy="1518136"/>
          </a:xfrm>
          <a:prstGeom prst="rect">
            <a:avLst/>
          </a:prstGeom>
        </p:spPr>
      </p:pic>
      <p:pic>
        <p:nvPicPr>
          <p:cNvPr id="2056" name="Picture 8" descr="Internal Combustion Counterbalanced Pneumatic Tire Trucks">
            <a:extLst>
              <a:ext uri="{FF2B5EF4-FFF2-40B4-BE49-F238E27FC236}">
                <a16:creationId xmlns:a16="http://schemas.microsoft.com/office/drawing/2014/main" id="{CB278646-76D6-2A10-058C-F8A6BE619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10" y="1921470"/>
            <a:ext cx="1037308" cy="6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870B1-916F-4EE3-83E0-132A3195F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B45B91-04C1-48C2-A73A-0A660DAFC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34D495-9571-4A1C-85EB-D2FEF7C75C0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0000" y="2656985"/>
            <a:ext cx="1980000" cy="580476"/>
          </a:xfrm>
          <a:prstGeom prst="chevron">
            <a:avLst>
              <a:gd name="adj" fmla="val 30891"/>
            </a:avLst>
          </a:prstGeom>
          <a:solidFill>
            <a:srgbClr val="A00020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 dirty="0">
                <a:solidFill>
                  <a:srgbClr val="FFFFFF"/>
                </a:solidFill>
              </a:rPr>
              <a:t>Premium Forklifts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C3F7AEA0-D5AA-411E-87FB-E57839C4E8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86208" y="2652107"/>
            <a:ext cx="1980000" cy="580476"/>
          </a:xfrm>
          <a:prstGeom prst="chevron">
            <a:avLst>
              <a:gd name="adj" fmla="val 30891"/>
            </a:avLst>
          </a:prstGeom>
          <a:solidFill>
            <a:srgbClr val="A00020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 dirty="0">
                <a:solidFill>
                  <a:srgbClr val="FFFFFF"/>
                </a:solidFill>
              </a:rPr>
              <a:t>Advanced Forklift Systems</a:t>
            </a: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024399CE-81A1-40A2-910E-5801E34C7D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02637" y="2645351"/>
            <a:ext cx="1980000" cy="580476"/>
          </a:xfrm>
          <a:prstGeom prst="chevron">
            <a:avLst>
              <a:gd name="adj" fmla="val 30891"/>
            </a:avLst>
          </a:prstGeom>
          <a:solidFill>
            <a:srgbClr val="A00020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>
                <a:solidFill>
                  <a:srgbClr val="FFFFFF"/>
                </a:solidFill>
              </a:rPr>
              <a:t>Automated trucks</a:t>
            </a:r>
            <a:endParaRPr lang="cy-GB" sz="1400" b="1" dirty="0">
              <a:solidFill>
                <a:srgbClr val="FFFFFF"/>
              </a:solidFill>
            </a:endParaRP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D175C33C-1B64-45E4-AD47-C4D722DF18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28845" y="2645351"/>
            <a:ext cx="1980000" cy="580476"/>
          </a:xfrm>
          <a:prstGeom prst="chevron">
            <a:avLst>
              <a:gd name="adj" fmla="val 30891"/>
            </a:avLst>
          </a:prstGeom>
          <a:solidFill>
            <a:srgbClr val="FFC000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400" b="1"/>
              <a:t>Automation systems</a:t>
            </a:r>
            <a:endParaRPr lang="cy-GB" sz="1400" b="1" dirty="0"/>
          </a:p>
        </p:txBody>
      </p:sp>
      <p:sp>
        <p:nvSpPr>
          <p:cNvPr id="9" name="Textplatzhalter 23">
            <a:extLst>
              <a:ext uri="{FF2B5EF4-FFF2-40B4-BE49-F238E27FC236}">
                <a16:creationId xmlns:a16="http://schemas.microsoft.com/office/drawing/2014/main" id="{5D70A94D-1313-EE0D-9500-92BF425F40B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0" y="233871"/>
            <a:ext cx="4211960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Introduction to KION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01B1C-12D9-F352-6DCB-9554E30DA97A}"/>
              </a:ext>
            </a:extLst>
          </p:cNvPr>
          <p:cNvSpPr txBox="1"/>
          <p:nvPr/>
        </p:nvSpPr>
        <p:spPr>
          <a:xfrm>
            <a:off x="324628" y="665871"/>
            <a:ext cx="70556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intelligent vehicles to fully automated logistics processes</a:t>
            </a:r>
          </a:p>
        </p:txBody>
      </p:sp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64FF552B-0E55-21A2-9BE2-93A6A040B3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0147" y="1625794"/>
            <a:ext cx="1959334" cy="939228"/>
          </a:xfrm>
          <a:prstGeom prst="rect">
            <a:avLst/>
          </a:prstGeom>
        </p:spPr>
      </p:pic>
      <p:pic>
        <p:nvPicPr>
          <p:cNvPr id="2052" name="Picture 4" descr="Electric Counterbalanced Trucks">
            <a:extLst>
              <a:ext uri="{FF2B5EF4-FFF2-40B4-BE49-F238E27FC236}">
                <a16:creationId xmlns:a16="http://schemas.microsoft.com/office/drawing/2014/main" id="{40DD9C74-6E76-4BFC-F6AA-5185A3E24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53" y="1869308"/>
            <a:ext cx="963224" cy="68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D1EE82-DF9B-8078-69EE-EDEBFA467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1676" y="1921470"/>
            <a:ext cx="877649" cy="58284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771818-B9EB-16D4-7972-26BE72C3C0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7190" y="1939708"/>
            <a:ext cx="933217" cy="61735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A6D1A2-F134-F747-4C6C-92CE5C3E48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729" y="1418716"/>
            <a:ext cx="837727" cy="55418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Grafik 46">
            <a:extLst>
              <a:ext uri="{FF2B5EF4-FFF2-40B4-BE49-F238E27FC236}">
                <a16:creationId xmlns:a16="http://schemas.microsoft.com/office/drawing/2014/main" id="{1FF66E06-3CD5-6AC7-8338-B8D1FF1E4CD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8194" b="8462"/>
          <a:stretch/>
        </p:blipFill>
        <p:spPr>
          <a:xfrm>
            <a:off x="7001470" y="1232787"/>
            <a:ext cx="837260" cy="549597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Electric Warehouse Walk / Ride Trucks">
            <a:extLst>
              <a:ext uri="{FF2B5EF4-FFF2-40B4-BE49-F238E27FC236}">
                <a16:creationId xmlns:a16="http://schemas.microsoft.com/office/drawing/2014/main" id="{DA462EBF-63CF-938F-E5EC-0FA940CAD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7"/>
          <a:stretch/>
        </p:blipFill>
        <p:spPr bwMode="auto">
          <a:xfrm>
            <a:off x="1029397" y="1499976"/>
            <a:ext cx="722089" cy="68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rafik 46">
            <a:extLst>
              <a:ext uri="{FF2B5EF4-FFF2-40B4-BE49-F238E27FC236}">
                <a16:creationId xmlns:a16="http://schemas.microsoft.com/office/drawing/2014/main" id="{2D4762C8-939B-DDB0-499B-3FDAE363114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4544" y="3368365"/>
            <a:ext cx="1124373" cy="674702"/>
          </a:xfrm>
          <a:prstGeom prst="rect">
            <a:avLst/>
          </a:prstGeom>
        </p:spPr>
      </p:pic>
      <p:pic>
        <p:nvPicPr>
          <p:cNvPr id="30" name="Grafik 51">
            <a:extLst>
              <a:ext uri="{FF2B5EF4-FFF2-40B4-BE49-F238E27FC236}">
                <a16:creationId xmlns:a16="http://schemas.microsoft.com/office/drawing/2014/main" id="{5CD6DF07-68CB-623C-4C95-5F7E6F618F7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8278" y="3366219"/>
            <a:ext cx="1441134" cy="538212"/>
          </a:xfrm>
          <a:prstGeom prst="rect">
            <a:avLst/>
          </a:prstGeom>
        </p:spPr>
      </p:pic>
      <p:cxnSp>
        <p:nvCxnSpPr>
          <p:cNvPr id="2048" name="Straight Arrow Connector 2047">
            <a:extLst>
              <a:ext uri="{FF2B5EF4-FFF2-40B4-BE49-F238E27FC236}">
                <a16:creationId xmlns:a16="http://schemas.microsoft.com/office/drawing/2014/main" id="{B60F7C6C-FAEB-EEF4-3E4A-BF39D02327EB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4068917" y="3705716"/>
            <a:ext cx="237529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>
            <a:extLst>
              <a:ext uri="{FF2B5EF4-FFF2-40B4-BE49-F238E27FC236}">
                <a16:creationId xmlns:a16="http://schemas.microsoft.com/office/drawing/2014/main" id="{C91C1FF9-B3E3-1C60-41C3-234B653640CD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395536" y="3698960"/>
            <a:ext cx="2549008" cy="67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Electric Narrow Aisle / Very Narrow Trucks">
            <a:extLst>
              <a:ext uri="{FF2B5EF4-FFF2-40B4-BE49-F238E27FC236}">
                <a16:creationId xmlns:a16="http://schemas.microsoft.com/office/drawing/2014/main" id="{68F9D94C-7253-2B56-2161-C0C775B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88" y="1232787"/>
            <a:ext cx="823944" cy="6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D4AE1F5-CC93-B1B4-10B0-6B519FFF0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56" y="1710617"/>
            <a:ext cx="737211" cy="414681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E863F3-6C4C-B3A3-A073-F0D549185DFD}"/>
              </a:ext>
            </a:extLst>
          </p:cNvPr>
          <p:cNvSpPr txBox="1"/>
          <p:nvPr/>
        </p:nvSpPr>
        <p:spPr>
          <a:xfrm>
            <a:off x="324628" y="4232056"/>
            <a:ext cx="8783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  <a:latin typeface="HelveticaNeueWorld-55Roman"/>
              </a:rPr>
              <a:t>We increasingly provide automation, AI, and real-time data to improve how businesses manage operations to meet the needs of their customer.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30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5FF7BAF-F089-4363-B564-F65255642F9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41569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95FF7BAF-F089-4363-B564-F65255642F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E67A3A98-D0D6-4DDD-A51A-20B853F9E91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GB" sz="16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4074E-332D-4C64-907E-B1FE6BCD2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20001" y="4858691"/>
            <a:ext cx="8065224" cy="144000"/>
          </a:xfrm>
        </p:spPr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304A06-E5F3-4E87-8587-A8402C280A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360000" y="4858691"/>
            <a:ext cx="270000" cy="144000"/>
          </a:xfrm>
        </p:spPr>
        <p:txBody>
          <a:bodyPr/>
          <a:lstStyle/>
          <a:p>
            <a:fld id="{99CC5461-F7F8-834A-A33C-7913089D93E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9" name="Inhaltsplatzhalter 11">
            <a:extLst>
              <a:ext uri="{FF2B5EF4-FFF2-40B4-BE49-F238E27FC236}">
                <a16:creationId xmlns:a16="http://schemas.microsoft.com/office/drawing/2014/main" id="{F17A0B1E-848C-4203-9205-5DB5893B22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1217530"/>
            <a:ext cx="8785225" cy="3594770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EBA03C19-DC3F-4CB3-BF44-A58F71EAD266}"/>
              </a:ext>
            </a:extLst>
          </p:cNvPr>
          <p:cNvSpPr/>
          <p:nvPr/>
        </p:nvSpPr>
        <p:spPr>
          <a:xfrm>
            <a:off x="8192" y="3899022"/>
            <a:ext cx="9135808" cy="95161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796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1C664787-4F41-48D2-8F6C-7E2D4A6358AE}"/>
              </a:ext>
            </a:extLst>
          </p:cNvPr>
          <p:cNvGrpSpPr/>
          <p:nvPr/>
        </p:nvGrpSpPr>
        <p:grpSpPr>
          <a:xfrm>
            <a:off x="2516676" y="2055658"/>
            <a:ext cx="3589780" cy="524436"/>
            <a:chOff x="2512986" y="2313144"/>
            <a:chExt cx="3596223" cy="525378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3B658E5D-B310-4508-9FB9-A7E66C97DEA1}"/>
                </a:ext>
              </a:extLst>
            </p:cNvPr>
            <p:cNvSpPr/>
            <p:nvPr/>
          </p:nvSpPr>
          <p:spPr>
            <a:xfrm>
              <a:off x="2512986" y="2323457"/>
              <a:ext cx="3596223" cy="515065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6" dirty="0"/>
            </a:p>
          </p:txBody>
        </p:sp>
        <p:sp>
          <p:nvSpPr>
            <p:cNvPr id="34" name="TextBox 49">
              <a:extLst>
                <a:ext uri="{FF2B5EF4-FFF2-40B4-BE49-F238E27FC236}">
                  <a16:creationId xmlns:a16="http://schemas.microsoft.com/office/drawing/2014/main" id="{4CC1B099-E14B-462D-968A-A2248A5C7486}"/>
                </a:ext>
              </a:extLst>
            </p:cNvPr>
            <p:cNvSpPr txBox="1">
              <a:spLocks/>
            </p:cNvSpPr>
            <p:nvPr/>
          </p:nvSpPr>
          <p:spPr>
            <a:xfrm>
              <a:off x="3589940" y="2313144"/>
              <a:ext cx="1468527" cy="423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398" dirty="0"/>
                <a:t>Micro-</a:t>
              </a:r>
              <a:br>
                <a:rPr lang="en-US" sz="1398" dirty="0"/>
              </a:br>
              <a:r>
                <a:rPr lang="en-US" sz="1398" dirty="0"/>
                <a:t>fulfillment</a:t>
              </a:r>
            </a:p>
          </p:txBody>
        </p:sp>
      </p:grpSp>
      <p:grpSp>
        <p:nvGrpSpPr>
          <p:cNvPr id="35" name="Group 12">
            <a:extLst>
              <a:ext uri="{FF2B5EF4-FFF2-40B4-BE49-F238E27FC236}">
                <a16:creationId xmlns:a16="http://schemas.microsoft.com/office/drawing/2014/main" id="{C6CBDD6D-348C-4D97-89A4-D25B4C4754B8}"/>
              </a:ext>
            </a:extLst>
          </p:cNvPr>
          <p:cNvGrpSpPr/>
          <p:nvPr/>
        </p:nvGrpSpPr>
        <p:grpSpPr>
          <a:xfrm>
            <a:off x="35260" y="2343783"/>
            <a:ext cx="4151073" cy="449297"/>
            <a:chOff x="27117" y="2601785"/>
            <a:chExt cx="4158524" cy="450103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8B551B63-8349-4DCD-89CE-FA40687EFD06}"/>
                </a:ext>
              </a:extLst>
            </p:cNvPr>
            <p:cNvSpPr/>
            <p:nvPr/>
          </p:nvSpPr>
          <p:spPr>
            <a:xfrm>
              <a:off x="27117" y="2601785"/>
              <a:ext cx="4158524" cy="419932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98" dirty="0">
                <a:solidFill>
                  <a:schemeClr val="accent1"/>
                </a:solidFill>
              </a:endParaRPr>
            </a:p>
          </p:txBody>
        </p:sp>
        <p:sp>
          <p:nvSpPr>
            <p:cNvPr id="37" name="TextBox 28">
              <a:extLst>
                <a:ext uri="{FF2B5EF4-FFF2-40B4-BE49-F238E27FC236}">
                  <a16:creationId xmlns:a16="http://schemas.microsoft.com/office/drawing/2014/main" id="{2E5DDBA5-B357-4328-AD4E-B6B78D7FAC09}"/>
                </a:ext>
              </a:extLst>
            </p:cNvPr>
            <p:cNvSpPr txBox="1">
              <a:spLocks/>
            </p:cNvSpPr>
            <p:nvPr/>
          </p:nvSpPr>
          <p:spPr>
            <a:xfrm>
              <a:off x="1274187" y="2628057"/>
              <a:ext cx="1468527" cy="423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198" dirty="0">
                  <a:solidFill>
                    <a:schemeClr val="accent1"/>
                  </a:solidFill>
                </a:rPr>
                <a:t>Fleet </a:t>
              </a:r>
              <a:br>
                <a:rPr lang="en-US" sz="1198" dirty="0">
                  <a:solidFill>
                    <a:schemeClr val="accent1"/>
                  </a:solidFill>
                </a:rPr>
              </a:br>
              <a:r>
                <a:rPr lang="en-US" sz="1198" dirty="0">
                  <a:solidFill>
                    <a:schemeClr val="accent1"/>
                  </a:solidFill>
                </a:rPr>
                <a:t>management</a:t>
              </a:r>
            </a:p>
          </p:txBody>
        </p:sp>
      </p:grpSp>
      <p:grpSp>
        <p:nvGrpSpPr>
          <p:cNvPr id="38" name="Group 13">
            <a:extLst>
              <a:ext uri="{FF2B5EF4-FFF2-40B4-BE49-F238E27FC236}">
                <a16:creationId xmlns:a16="http://schemas.microsoft.com/office/drawing/2014/main" id="{05645B75-D1CF-4E5A-A8E3-7EB73F26AC7A}"/>
              </a:ext>
            </a:extLst>
          </p:cNvPr>
          <p:cNvGrpSpPr/>
          <p:nvPr/>
        </p:nvGrpSpPr>
        <p:grpSpPr>
          <a:xfrm>
            <a:off x="-236861" y="2904925"/>
            <a:ext cx="4151073" cy="462566"/>
            <a:chOff x="-245492" y="3163936"/>
            <a:chExt cx="4158524" cy="463396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DF01B3A-4FC5-43F6-A8B5-07E9E3D92492}"/>
                </a:ext>
              </a:extLst>
            </p:cNvPr>
            <p:cNvSpPr/>
            <p:nvPr/>
          </p:nvSpPr>
          <p:spPr>
            <a:xfrm>
              <a:off x="-245492" y="3163936"/>
              <a:ext cx="4158524" cy="436148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198" dirty="0">
                <a:solidFill>
                  <a:schemeClr val="accent1"/>
                </a:solidFill>
              </a:endParaRPr>
            </a:p>
          </p:txBody>
        </p:sp>
        <p:sp>
          <p:nvSpPr>
            <p:cNvPr id="40" name="TextBox 37">
              <a:extLst>
                <a:ext uri="{FF2B5EF4-FFF2-40B4-BE49-F238E27FC236}">
                  <a16:creationId xmlns:a16="http://schemas.microsoft.com/office/drawing/2014/main" id="{3909BBA8-12C4-48BB-B576-468B6F6D381B}"/>
                </a:ext>
              </a:extLst>
            </p:cNvPr>
            <p:cNvSpPr txBox="1">
              <a:spLocks/>
            </p:cNvSpPr>
            <p:nvPr/>
          </p:nvSpPr>
          <p:spPr>
            <a:xfrm>
              <a:off x="1059792" y="3203501"/>
              <a:ext cx="1468527" cy="423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198" dirty="0">
                  <a:solidFill>
                    <a:schemeClr val="accent1"/>
                  </a:solidFill>
                </a:rPr>
                <a:t>Assistance </a:t>
              </a:r>
              <a:br>
                <a:rPr lang="en-US" sz="1198" dirty="0">
                  <a:solidFill>
                    <a:schemeClr val="accent1"/>
                  </a:solidFill>
                </a:rPr>
              </a:br>
              <a:r>
                <a:rPr lang="en-US" sz="1198" dirty="0">
                  <a:solidFill>
                    <a:schemeClr val="accent1"/>
                  </a:solidFill>
                </a:rPr>
                <a:t>systems</a:t>
              </a:r>
            </a:p>
          </p:txBody>
        </p:sp>
      </p:grpSp>
      <p:grpSp>
        <p:nvGrpSpPr>
          <p:cNvPr id="41" name="Group 16">
            <a:extLst>
              <a:ext uri="{FF2B5EF4-FFF2-40B4-BE49-F238E27FC236}">
                <a16:creationId xmlns:a16="http://schemas.microsoft.com/office/drawing/2014/main" id="{3B923864-E55E-41EB-BEA6-FF25943CCCAC}"/>
              </a:ext>
            </a:extLst>
          </p:cNvPr>
          <p:cNvGrpSpPr/>
          <p:nvPr/>
        </p:nvGrpSpPr>
        <p:grpSpPr>
          <a:xfrm>
            <a:off x="2516676" y="2622615"/>
            <a:ext cx="3589780" cy="514665"/>
            <a:chOff x="2512986" y="2881118"/>
            <a:chExt cx="3596223" cy="515589"/>
          </a:xfrm>
        </p:grpSpPr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ABDE4C04-3A3B-4D9C-98BA-16E23D4EC5F6}"/>
                </a:ext>
              </a:extLst>
            </p:cNvPr>
            <p:cNvSpPr/>
            <p:nvPr/>
          </p:nvSpPr>
          <p:spPr>
            <a:xfrm>
              <a:off x="2512986" y="2881642"/>
              <a:ext cx="3596223" cy="515065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6" dirty="0"/>
            </a:p>
          </p:txBody>
        </p:sp>
        <p:sp>
          <p:nvSpPr>
            <p:cNvPr id="43" name="TextBox 29">
              <a:extLst>
                <a:ext uri="{FF2B5EF4-FFF2-40B4-BE49-F238E27FC236}">
                  <a16:creationId xmlns:a16="http://schemas.microsoft.com/office/drawing/2014/main" id="{3C1DB2F3-CE0F-4EEC-A46A-88B61118F852}"/>
                </a:ext>
              </a:extLst>
            </p:cNvPr>
            <p:cNvSpPr txBox="1">
              <a:spLocks/>
            </p:cNvSpPr>
            <p:nvPr/>
          </p:nvSpPr>
          <p:spPr>
            <a:xfrm>
              <a:off x="3355046" y="2881118"/>
              <a:ext cx="1468527" cy="423831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398" dirty="0"/>
                <a:t>New energy sources</a:t>
              </a:r>
            </a:p>
          </p:txBody>
        </p:sp>
      </p:grpSp>
      <p:grpSp>
        <p:nvGrpSpPr>
          <p:cNvPr id="44" name="Group 14">
            <a:extLst>
              <a:ext uri="{FF2B5EF4-FFF2-40B4-BE49-F238E27FC236}">
                <a16:creationId xmlns:a16="http://schemas.microsoft.com/office/drawing/2014/main" id="{959E889A-4435-4073-8160-9128FC045E26}"/>
              </a:ext>
            </a:extLst>
          </p:cNvPr>
          <p:cNvGrpSpPr/>
          <p:nvPr/>
        </p:nvGrpSpPr>
        <p:grpSpPr>
          <a:xfrm>
            <a:off x="3063884" y="3185330"/>
            <a:ext cx="3589780" cy="514142"/>
            <a:chOff x="3061176" y="3444842"/>
            <a:chExt cx="3596223" cy="515065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59882DE4-74A9-44D5-9144-F743BB9D872A}"/>
                </a:ext>
              </a:extLst>
            </p:cNvPr>
            <p:cNvSpPr/>
            <p:nvPr/>
          </p:nvSpPr>
          <p:spPr>
            <a:xfrm>
              <a:off x="3061176" y="3444842"/>
              <a:ext cx="3596223" cy="515065"/>
            </a:xfrm>
            <a:prstGeom prst="rect">
              <a:avLst/>
            </a:prstGeom>
            <a:gradFill>
              <a:gsLst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6" dirty="0"/>
            </a:p>
          </p:txBody>
        </p:sp>
        <p:sp>
          <p:nvSpPr>
            <p:cNvPr id="46" name="TextBox 36">
              <a:extLst>
                <a:ext uri="{FF2B5EF4-FFF2-40B4-BE49-F238E27FC236}">
                  <a16:creationId xmlns:a16="http://schemas.microsoft.com/office/drawing/2014/main" id="{9CEBE3DC-861A-4119-92FF-707B9CB1287F}"/>
                </a:ext>
              </a:extLst>
            </p:cNvPr>
            <p:cNvSpPr txBox="1">
              <a:spLocks/>
            </p:cNvSpPr>
            <p:nvPr/>
          </p:nvSpPr>
          <p:spPr>
            <a:xfrm>
              <a:off x="4227651" y="3479126"/>
              <a:ext cx="1468527" cy="4238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398" dirty="0"/>
                <a:t>Sustainable products</a:t>
              </a:r>
            </a:p>
          </p:txBody>
        </p:sp>
      </p:grpSp>
      <p:sp>
        <p:nvSpPr>
          <p:cNvPr id="47" name="Rechteck 46">
            <a:extLst>
              <a:ext uri="{FF2B5EF4-FFF2-40B4-BE49-F238E27FC236}">
                <a16:creationId xmlns:a16="http://schemas.microsoft.com/office/drawing/2014/main" id="{868B7AB9-228E-4BFE-99D1-BAC58B7DBF7F}"/>
              </a:ext>
            </a:extLst>
          </p:cNvPr>
          <p:cNvSpPr/>
          <p:nvPr/>
        </p:nvSpPr>
        <p:spPr>
          <a:xfrm>
            <a:off x="4469559" y="1399390"/>
            <a:ext cx="3589780" cy="876363"/>
          </a:xfrm>
          <a:prstGeom prst="rect">
            <a:avLst/>
          </a:prstGeom>
          <a:gradFill>
            <a:gsLst>
              <a:gs pos="73450">
                <a:schemeClr val="bg1"/>
              </a:gs>
              <a:gs pos="27200">
                <a:schemeClr val="bg1"/>
              </a:gs>
              <a:gs pos="50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 dirty="0"/>
          </a:p>
        </p:txBody>
      </p:sp>
      <p:grpSp>
        <p:nvGrpSpPr>
          <p:cNvPr id="48" name="Group 17">
            <a:extLst>
              <a:ext uri="{FF2B5EF4-FFF2-40B4-BE49-F238E27FC236}">
                <a16:creationId xmlns:a16="http://schemas.microsoft.com/office/drawing/2014/main" id="{B31A292A-EE32-4CF4-8798-2C4DF2B0E520}"/>
              </a:ext>
            </a:extLst>
          </p:cNvPr>
          <p:cNvGrpSpPr/>
          <p:nvPr/>
        </p:nvGrpSpPr>
        <p:grpSpPr>
          <a:xfrm>
            <a:off x="6422901" y="2890723"/>
            <a:ext cx="2773782" cy="640057"/>
            <a:chOff x="6426223" y="3149708"/>
            <a:chExt cx="2778760" cy="641206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5404AF0F-E50A-4E13-BBD8-3208DB6E1AFB}"/>
                </a:ext>
              </a:extLst>
            </p:cNvPr>
            <p:cNvSpPr/>
            <p:nvPr/>
          </p:nvSpPr>
          <p:spPr>
            <a:xfrm>
              <a:off x="6426223" y="3149708"/>
              <a:ext cx="2778760" cy="641206"/>
            </a:xfrm>
            <a:prstGeom prst="rect">
              <a:avLst/>
            </a:prstGeom>
            <a:gradFill>
              <a:gsLst>
                <a:gs pos="73450">
                  <a:schemeClr val="bg1"/>
                </a:gs>
                <a:gs pos="27200">
                  <a:schemeClr val="bg1"/>
                </a:gs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6" dirty="0"/>
            </a:p>
          </p:txBody>
        </p:sp>
        <p:sp>
          <p:nvSpPr>
            <p:cNvPr id="50" name="TextBox 33">
              <a:extLst>
                <a:ext uri="{FF2B5EF4-FFF2-40B4-BE49-F238E27FC236}">
                  <a16:creationId xmlns:a16="http://schemas.microsoft.com/office/drawing/2014/main" id="{18D6E517-F080-4C7E-9850-56F0967043DE}"/>
                </a:ext>
              </a:extLst>
            </p:cNvPr>
            <p:cNvSpPr txBox="1">
              <a:spLocks/>
            </p:cNvSpPr>
            <p:nvPr/>
          </p:nvSpPr>
          <p:spPr>
            <a:xfrm>
              <a:off x="6856285" y="3194948"/>
              <a:ext cx="1468527" cy="4238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796" dirty="0">
                  <a:solidFill>
                    <a:schemeClr val="tx2"/>
                  </a:solidFill>
                </a:rPr>
                <a:t>Advanced robotics</a:t>
              </a:r>
            </a:p>
          </p:txBody>
        </p:sp>
      </p:grpSp>
      <p:grpSp>
        <p:nvGrpSpPr>
          <p:cNvPr id="51" name="Group 8">
            <a:extLst>
              <a:ext uri="{FF2B5EF4-FFF2-40B4-BE49-F238E27FC236}">
                <a16:creationId xmlns:a16="http://schemas.microsoft.com/office/drawing/2014/main" id="{788FE9D4-C158-44D0-A3C5-D55DDC8AD1A3}"/>
              </a:ext>
            </a:extLst>
          </p:cNvPr>
          <p:cNvGrpSpPr/>
          <p:nvPr/>
        </p:nvGrpSpPr>
        <p:grpSpPr>
          <a:xfrm>
            <a:off x="5367952" y="1588854"/>
            <a:ext cx="3589780" cy="583356"/>
            <a:chOff x="5369379" y="1763208"/>
            <a:chExt cx="3596223" cy="584403"/>
          </a:xfrm>
        </p:grpSpPr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15B1E77C-6B8F-42B0-AD47-F4C19C4DD76A}"/>
                </a:ext>
              </a:extLst>
            </p:cNvPr>
            <p:cNvSpPr/>
            <p:nvPr/>
          </p:nvSpPr>
          <p:spPr>
            <a:xfrm>
              <a:off x="5369379" y="1763208"/>
              <a:ext cx="3596223" cy="584403"/>
            </a:xfrm>
            <a:prstGeom prst="rect">
              <a:avLst/>
            </a:prstGeom>
            <a:gradFill>
              <a:gsLst>
                <a:gs pos="73450">
                  <a:schemeClr val="bg1"/>
                </a:gs>
                <a:gs pos="27200">
                  <a:schemeClr val="bg1"/>
                </a:gs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6" dirty="0"/>
            </a:p>
          </p:txBody>
        </p:sp>
        <p:sp>
          <p:nvSpPr>
            <p:cNvPr id="53" name="TextBox 35">
              <a:extLst>
                <a:ext uri="{FF2B5EF4-FFF2-40B4-BE49-F238E27FC236}">
                  <a16:creationId xmlns:a16="http://schemas.microsoft.com/office/drawing/2014/main" id="{DDBD9FC1-9410-42C8-9F7E-8C85D337CF91}"/>
                </a:ext>
              </a:extLst>
            </p:cNvPr>
            <p:cNvSpPr txBox="1">
              <a:spLocks/>
            </p:cNvSpPr>
            <p:nvPr/>
          </p:nvSpPr>
          <p:spPr>
            <a:xfrm>
              <a:off x="6810789" y="1844642"/>
              <a:ext cx="1468527" cy="423832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796" dirty="0">
                  <a:solidFill>
                    <a:schemeClr val="tx2"/>
                  </a:solidFill>
                </a:rPr>
                <a:t>Lights-out</a:t>
              </a:r>
            </a:p>
          </p:txBody>
        </p:sp>
      </p:grpSp>
      <p:sp>
        <p:nvSpPr>
          <p:cNvPr id="54" name="Rechteck 53">
            <a:extLst>
              <a:ext uri="{FF2B5EF4-FFF2-40B4-BE49-F238E27FC236}">
                <a16:creationId xmlns:a16="http://schemas.microsoft.com/office/drawing/2014/main" id="{358BE0C7-A6CC-40F7-81AE-EA7248E74398}"/>
              </a:ext>
            </a:extLst>
          </p:cNvPr>
          <p:cNvSpPr/>
          <p:nvPr/>
        </p:nvSpPr>
        <p:spPr>
          <a:xfrm>
            <a:off x="4543742" y="2505234"/>
            <a:ext cx="2773782" cy="738013"/>
          </a:xfrm>
          <a:prstGeom prst="rect">
            <a:avLst/>
          </a:prstGeom>
          <a:gradFill>
            <a:gsLst>
              <a:gs pos="73450">
                <a:schemeClr val="bg1"/>
              </a:gs>
              <a:gs pos="27200">
                <a:schemeClr val="bg1"/>
              </a:gs>
              <a:gs pos="50000">
                <a:schemeClr val="bg1"/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6" dirty="0"/>
          </a:p>
        </p:txBody>
      </p:sp>
      <p:grpSp>
        <p:nvGrpSpPr>
          <p:cNvPr id="55" name="Group 18">
            <a:extLst>
              <a:ext uri="{FF2B5EF4-FFF2-40B4-BE49-F238E27FC236}">
                <a16:creationId xmlns:a16="http://schemas.microsoft.com/office/drawing/2014/main" id="{A996A1A0-43D9-480B-B801-D354F1399CB9}"/>
              </a:ext>
            </a:extLst>
          </p:cNvPr>
          <p:cNvGrpSpPr/>
          <p:nvPr/>
        </p:nvGrpSpPr>
        <p:grpSpPr>
          <a:xfrm>
            <a:off x="5821710" y="2197599"/>
            <a:ext cx="3589780" cy="640057"/>
            <a:chOff x="5823951" y="2455340"/>
            <a:chExt cx="3596223" cy="641206"/>
          </a:xfrm>
        </p:grpSpPr>
        <p:sp>
          <p:nvSpPr>
            <p:cNvPr id="56" name="Rechteck 55">
              <a:extLst>
                <a:ext uri="{FF2B5EF4-FFF2-40B4-BE49-F238E27FC236}">
                  <a16:creationId xmlns:a16="http://schemas.microsoft.com/office/drawing/2014/main" id="{BC0D99F2-1873-4407-94F7-340E24C83781}"/>
                </a:ext>
              </a:extLst>
            </p:cNvPr>
            <p:cNvSpPr/>
            <p:nvPr/>
          </p:nvSpPr>
          <p:spPr>
            <a:xfrm>
              <a:off x="5823951" y="2455340"/>
              <a:ext cx="3596223" cy="641206"/>
            </a:xfrm>
            <a:prstGeom prst="rect">
              <a:avLst/>
            </a:prstGeom>
            <a:gradFill>
              <a:gsLst>
                <a:gs pos="73450">
                  <a:schemeClr val="bg1"/>
                </a:gs>
                <a:gs pos="27200">
                  <a:schemeClr val="bg1"/>
                </a:gs>
                <a:gs pos="50000">
                  <a:schemeClr val="bg1"/>
                </a:gs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996" dirty="0">
                <a:solidFill>
                  <a:schemeClr val="tx2"/>
                </a:solidFill>
              </a:endParaRPr>
            </a:p>
          </p:txBody>
        </p:sp>
        <p:sp>
          <p:nvSpPr>
            <p:cNvPr id="57" name="TextBox 34">
              <a:extLst>
                <a:ext uri="{FF2B5EF4-FFF2-40B4-BE49-F238E27FC236}">
                  <a16:creationId xmlns:a16="http://schemas.microsoft.com/office/drawing/2014/main" id="{0A910912-F0F8-493D-AF36-8F846F90A03F}"/>
                </a:ext>
              </a:extLst>
            </p:cNvPr>
            <p:cNvSpPr txBox="1">
              <a:spLocks/>
            </p:cNvSpPr>
            <p:nvPr/>
          </p:nvSpPr>
          <p:spPr>
            <a:xfrm>
              <a:off x="6864459" y="2475281"/>
              <a:ext cx="1468527" cy="423832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796" dirty="0">
                  <a:solidFill>
                    <a:schemeClr val="tx2"/>
                  </a:solidFill>
                </a:rPr>
                <a:t>Big data and analytics</a:t>
              </a:r>
            </a:p>
          </p:txBody>
        </p:sp>
      </p:grpSp>
      <p:sp>
        <p:nvSpPr>
          <p:cNvPr id="58" name="TextBox 13">
            <a:extLst>
              <a:ext uri="{FF2B5EF4-FFF2-40B4-BE49-F238E27FC236}">
                <a16:creationId xmlns:a16="http://schemas.microsoft.com/office/drawing/2014/main" id="{8F8C44C1-526D-40FD-9B66-E3C8F023C22A}"/>
              </a:ext>
            </a:extLst>
          </p:cNvPr>
          <p:cNvSpPr txBox="1">
            <a:spLocks/>
          </p:cNvSpPr>
          <p:nvPr/>
        </p:nvSpPr>
        <p:spPr>
          <a:xfrm>
            <a:off x="502304" y="4104964"/>
            <a:ext cx="2426725" cy="4372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lang="de-DE" sz="1600" b="1" dirty="0" smtClean="0"/>
            </a:lvl1pPr>
            <a:lvl2pPr marL="190800" lvl="1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2pPr>
            <a:lvl3pPr marL="190800" lvl="2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3pPr>
            <a:lvl4pPr marL="378000" lvl="3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b="0" dirty="0" smtClean="0"/>
            </a:lvl4pPr>
            <a:lvl5pPr marL="378000" lvl="4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400" dirty="0"/>
            </a:lvl5pPr>
            <a:lvl6pPr marL="568800" lvl="5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 algn="ctr">
              <a:defRPr/>
            </a:pPr>
            <a:r>
              <a:rPr lang="de-DE" sz="2800" dirty="0">
                <a:solidFill>
                  <a:srgbClr val="FFFFFF">
                    <a:lumMod val="50000"/>
                  </a:srgbClr>
                </a:solidFill>
              </a:rPr>
              <a:t>Yesterday</a:t>
            </a:r>
            <a:endParaRPr lang="de-DE" sz="2800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59" name="TextBox 13">
            <a:extLst>
              <a:ext uri="{FF2B5EF4-FFF2-40B4-BE49-F238E27FC236}">
                <a16:creationId xmlns:a16="http://schemas.microsoft.com/office/drawing/2014/main" id="{3DA9CA7A-1549-404B-AEF1-684EFC1C4574}"/>
              </a:ext>
            </a:extLst>
          </p:cNvPr>
          <p:cNvSpPr txBox="1">
            <a:spLocks/>
          </p:cNvSpPr>
          <p:nvPr/>
        </p:nvSpPr>
        <p:spPr>
          <a:xfrm>
            <a:off x="6692028" y="4086299"/>
            <a:ext cx="2235528" cy="4372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lang="de-DE" sz="1600" b="1" dirty="0" smtClean="0"/>
            </a:lvl1pPr>
            <a:lvl2pPr marL="190800" lvl="1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2pPr>
            <a:lvl3pPr marL="190800" lvl="2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3pPr>
            <a:lvl4pPr marL="378000" lvl="3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b="0" dirty="0" smtClean="0"/>
            </a:lvl4pPr>
            <a:lvl5pPr marL="378000" lvl="4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400" dirty="0"/>
            </a:lvl5pPr>
            <a:lvl6pPr marL="568800" lvl="5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>
              <a:defRPr/>
            </a:pPr>
            <a:r>
              <a:rPr lang="de-DE" sz="2800" dirty="0">
                <a:solidFill>
                  <a:schemeClr val="tx2"/>
                </a:solidFill>
                <a:latin typeface="Arial"/>
              </a:rPr>
              <a:t>Tomorrow</a:t>
            </a:r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CB3F93BC-0B4F-41A2-B56E-93DDAB2A8C27}"/>
              </a:ext>
            </a:extLst>
          </p:cNvPr>
          <p:cNvSpPr txBox="1">
            <a:spLocks/>
          </p:cNvSpPr>
          <p:nvPr/>
        </p:nvSpPr>
        <p:spPr>
          <a:xfrm>
            <a:off x="3665233" y="4104964"/>
            <a:ext cx="1608652" cy="43723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lang="de-DE" sz="1600" b="1" dirty="0" smtClean="0"/>
            </a:lvl1pPr>
            <a:lvl2pPr marL="190800" lvl="1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2pPr>
            <a:lvl3pPr marL="190800" lvl="2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3pPr>
            <a:lvl4pPr marL="378000" lvl="3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b="0" dirty="0" smtClean="0"/>
            </a:lvl4pPr>
            <a:lvl5pPr marL="378000" lvl="4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400" dirty="0"/>
            </a:lvl5pPr>
            <a:lvl6pPr marL="568800" lvl="5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lvl="0" algn="ctr">
              <a:defRPr/>
            </a:pPr>
            <a:r>
              <a:rPr lang="de-DE" sz="2800" dirty="0"/>
              <a:t>Today</a:t>
            </a:r>
            <a:endParaRPr lang="de-DE" sz="2800" dirty="0">
              <a:latin typeface="Arial"/>
            </a:endParaRPr>
          </a:p>
        </p:txBody>
      </p:sp>
      <p:sp>
        <p:nvSpPr>
          <p:cNvPr id="61" name="TextBox 50">
            <a:extLst>
              <a:ext uri="{FF2B5EF4-FFF2-40B4-BE49-F238E27FC236}">
                <a16:creationId xmlns:a16="http://schemas.microsoft.com/office/drawing/2014/main" id="{28F39E99-3088-4246-9339-00B70D74BBE9}"/>
              </a:ext>
            </a:extLst>
          </p:cNvPr>
          <p:cNvSpPr txBox="1"/>
          <p:nvPr/>
        </p:nvSpPr>
        <p:spPr>
          <a:xfrm>
            <a:off x="367546" y="4598289"/>
            <a:ext cx="4204454" cy="151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lvl="0" indent="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lang="de-DE" sz="1600" b="1" dirty="0" smtClean="0"/>
            </a:lvl1pPr>
            <a:lvl2pPr marL="190800" lvl="1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2pPr>
            <a:lvl3pPr marL="190800" lvl="2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3pPr>
            <a:lvl4pPr marL="378000" lvl="3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b="0" dirty="0" smtClean="0"/>
            </a:lvl4pPr>
            <a:lvl5pPr marL="378000" lvl="4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400" dirty="0"/>
            </a:lvl5pPr>
            <a:lvl6pPr marL="568800" lvl="5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en-US" sz="898" b="0" dirty="0"/>
              <a:t>Material handling – technology trends (illustrative)</a:t>
            </a:r>
          </a:p>
        </p:txBody>
      </p:sp>
      <p:sp>
        <p:nvSpPr>
          <p:cNvPr id="64" name="TextBox 32">
            <a:extLst>
              <a:ext uri="{FF2B5EF4-FFF2-40B4-BE49-F238E27FC236}">
                <a16:creationId xmlns:a16="http://schemas.microsoft.com/office/drawing/2014/main" id="{CEAFD8BC-E37D-43A3-864C-CF9F03B0DD64}"/>
              </a:ext>
            </a:extLst>
          </p:cNvPr>
          <p:cNvSpPr txBox="1">
            <a:spLocks/>
          </p:cNvSpPr>
          <p:nvPr/>
        </p:nvSpPr>
        <p:spPr>
          <a:xfrm>
            <a:off x="5386298" y="1400783"/>
            <a:ext cx="1465896" cy="42307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lang="de-DE" sz="1600" b="1" dirty="0" smtClean="0"/>
            </a:lvl1pPr>
            <a:lvl2pPr marL="190800" lvl="1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2pPr>
            <a:lvl3pPr marL="190800" lvl="2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3pPr>
            <a:lvl4pPr marL="378000" lvl="3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b="0" dirty="0" smtClean="0"/>
            </a:lvl4pPr>
            <a:lvl5pPr marL="378000" lvl="4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400" dirty="0"/>
            </a:lvl5pPr>
            <a:lvl6pPr marL="568800" lvl="5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/>
            <a:r>
              <a:rPr lang="en-US" sz="1796" dirty="0">
                <a:solidFill>
                  <a:schemeClr val="tx2"/>
                </a:solidFill>
              </a:rPr>
              <a:t>Software &amp; connected solutions</a:t>
            </a:r>
          </a:p>
        </p:txBody>
      </p:sp>
      <p:sp>
        <p:nvSpPr>
          <p:cNvPr id="65" name="TextBox 30">
            <a:extLst>
              <a:ext uri="{FF2B5EF4-FFF2-40B4-BE49-F238E27FC236}">
                <a16:creationId xmlns:a16="http://schemas.microsoft.com/office/drawing/2014/main" id="{2E025D57-B295-44D7-BB4C-CE48D7EABD10}"/>
              </a:ext>
            </a:extLst>
          </p:cNvPr>
          <p:cNvSpPr txBox="1">
            <a:spLocks/>
          </p:cNvSpPr>
          <p:nvPr/>
        </p:nvSpPr>
        <p:spPr>
          <a:xfrm>
            <a:off x="5007720" y="2602469"/>
            <a:ext cx="1465896" cy="423071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  <a:defRPr lang="de-DE" sz="1600" b="1" dirty="0" smtClean="0"/>
            </a:lvl1pPr>
            <a:lvl2pPr marL="190800" lvl="1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2pPr>
            <a:lvl3pPr marL="190800" lvl="2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dirty="0" smtClean="0"/>
            </a:lvl3pPr>
            <a:lvl4pPr marL="378000" lvl="3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600" b="0" dirty="0" smtClean="0"/>
            </a:lvl4pPr>
            <a:lvl5pPr marL="378000" lvl="4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lang="de-DE" sz="1400" dirty="0"/>
            </a:lvl5pPr>
            <a:lvl6pPr marL="568800" lvl="5" indent="-190800" defTabSz="68580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Char char="−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ctr"/>
            <a:r>
              <a:rPr lang="en-US" sz="1796" dirty="0">
                <a:solidFill>
                  <a:schemeClr val="tx2"/>
                </a:solidFill>
              </a:rPr>
              <a:t>Autonomous vehicles</a:t>
            </a:r>
          </a:p>
        </p:txBody>
      </p:sp>
      <p:grpSp>
        <p:nvGrpSpPr>
          <p:cNvPr id="62" name="Group 6">
            <a:extLst>
              <a:ext uri="{FF2B5EF4-FFF2-40B4-BE49-F238E27FC236}">
                <a16:creationId xmlns:a16="http://schemas.microsoft.com/office/drawing/2014/main" id="{169D8C0F-4DEC-42AF-8832-B9C2CC663EC2}"/>
              </a:ext>
            </a:extLst>
          </p:cNvPr>
          <p:cNvGrpSpPr/>
          <p:nvPr/>
        </p:nvGrpSpPr>
        <p:grpSpPr>
          <a:xfrm>
            <a:off x="92249" y="3725087"/>
            <a:ext cx="9104434" cy="498841"/>
            <a:chOff x="-604520" y="3726086"/>
            <a:chExt cx="4158524" cy="499274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7DC7A44E-0FEB-4C6E-8BCC-4F35DC8FB1A1}"/>
                </a:ext>
              </a:extLst>
            </p:cNvPr>
            <p:cNvSpPr/>
            <p:nvPr/>
          </p:nvSpPr>
          <p:spPr>
            <a:xfrm>
              <a:off x="-604520" y="3758109"/>
              <a:ext cx="4158524" cy="41201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98" dirty="0"/>
            </a:p>
          </p:txBody>
        </p:sp>
        <p:sp>
          <p:nvSpPr>
            <p:cNvPr id="66" name="TextBox 27">
              <a:extLst>
                <a:ext uri="{FF2B5EF4-FFF2-40B4-BE49-F238E27FC236}">
                  <a16:creationId xmlns:a16="http://schemas.microsoft.com/office/drawing/2014/main" id="{50E35FE7-5BB5-41B4-AECD-5EF8B1CEA9B5}"/>
                </a:ext>
              </a:extLst>
            </p:cNvPr>
            <p:cNvSpPr txBox="1">
              <a:spLocks/>
            </p:cNvSpPr>
            <p:nvPr/>
          </p:nvSpPr>
          <p:spPr>
            <a:xfrm>
              <a:off x="551057" y="3726086"/>
              <a:ext cx="2076586" cy="499274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  <a:defRPr lang="de-DE" sz="1600" b="1" dirty="0" smtClean="0"/>
              </a:lvl1pPr>
              <a:lvl2pPr marL="190800" lvl="1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2pPr>
              <a:lvl3pPr marL="190800" lvl="2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dirty="0" smtClean="0"/>
              </a:lvl3pPr>
              <a:lvl4pPr marL="378000" lvl="3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600" b="0" dirty="0" smtClean="0"/>
              </a:lvl4pPr>
              <a:lvl5pPr marL="378000" lvl="4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lang="de-DE" sz="1400" dirty="0"/>
              </a:lvl5pPr>
              <a:lvl6pPr marL="568800" lvl="5" indent="-190800" defTabSz="68580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Clr>
                  <a:schemeClr val="tx2"/>
                </a:buClr>
                <a:buFont typeface="Arial" panose="020B0604020202020204" pitchFamily="34" charset="0"/>
                <a:buChar char="−"/>
                <a:defRPr sz="1350"/>
              </a:lvl6pPr>
              <a:lvl7pPr marL="22288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7pPr>
              <a:lvl8pPr marL="25717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8pPr>
              <a:lvl9pPr marL="29146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/>
              </a:lvl9pPr>
            </a:lstStyle>
            <a:p>
              <a:pPr algn="ctr"/>
              <a:r>
                <a:rPr lang="en-US" sz="1798" dirty="0">
                  <a:solidFill>
                    <a:schemeClr val="tx2"/>
                  </a:solidFill>
                </a:rPr>
                <a:t>Industrial trucks &amp; Automation systems</a:t>
              </a:r>
            </a:p>
          </p:txBody>
        </p:sp>
      </p:grpSp>
      <p:sp>
        <p:nvSpPr>
          <p:cNvPr id="8" name="Textplatzhalter 23">
            <a:extLst>
              <a:ext uri="{FF2B5EF4-FFF2-40B4-BE49-F238E27FC236}">
                <a16:creationId xmlns:a16="http://schemas.microsoft.com/office/drawing/2014/main" id="{227F7B3A-CB0A-4572-4643-5B49D91F082C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 bwMode="gray">
          <a:xfrm>
            <a:off x="0" y="233871"/>
            <a:ext cx="5057597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STATE of play in logistics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92B0F6-64D7-63BA-78F7-E47C47C06427}"/>
              </a:ext>
            </a:extLst>
          </p:cNvPr>
          <p:cNvSpPr txBox="1"/>
          <p:nvPr/>
        </p:nvSpPr>
        <p:spPr>
          <a:xfrm>
            <a:off x="324628" y="665871"/>
            <a:ext cx="6191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 to ‘lights-out’ material handling solutions</a:t>
            </a:r>
            <a:endParaRPr lang="en-US" sz="1800" b="1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72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hink-cell data - do not delete" hidden="1">
            <a:extLst>
              <a:ext uri="{FF2B5EF4-FFF2-40B4-BE49-F238E27FC236}">
                <a16:creationId xmlns:a16="http://schemas.microsoft.com/office/drawing/2014/main" id="{E98B4CF5-F05D-0ACB-6BA8-7876CCAA3E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1" imgH="470" progId="TCLayout.ActiveDocument.1">
                  <p:embed/>
                </p:oleObj>
              </mc:Choice>
              <mc:Fallback>
                <p:oleObj name="think-cell Slide" r:id="rId5" imgW="471" imgH="470" progId="TCLayout.ActiveDocument.1">
                  <p:embed/>
                  <p:pic>
                    <p:nvPicPr>
                      <p:cNvPr id="3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B4CF5-F05D-0ACB-6BA8-7876CCAA3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24C4-68DF-8035-14D2-FEB75A2A28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EE00-2B2F-079D-75DD-2D9D2CFD4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32" name="Textplatzhalter 23">
            <a:extLst>
              <a:ext uri="{FF2B5EF4-FFF2-40B4-BE49-F238E27FC236}">
                <a16:creationId xmlns:a16="http://schemas.microsoft.com/office/drawing/2014/main" id="{4E379F09-6625-CAE1-B717-C4374D1EC40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0" y="233871"/>
            <a:ext cx="5220071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Current Trends &amp; impacts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53920E-813D-51F3-D043-ED2D4717831C}"/>
              </a:ext>
            </a:extLst>
          </p:cNvPr>
          <p:cNvSpPr>
            <a:spLocks/>
          </p:cNvSpPr>
          <p:nvPr/>
        </p:nvSpPr>
        <p:spPr>
          <a:xfrm>
            <a:off x="251520" y="1792421"/>
            <a:ext cx="2736304" cy="247387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F67DFA-FB58-99B6-2EFD-E44C4AFEE5FD}"/>
              </a:ext>
            </a:extLst>
          </p:cNvPr>
          <p:cNvSpPr>
            <a:spLocks/>
          </p:cNvSpPr>
          <p:nvPr/>
        </p:nvSpPr>
        <p:spPr>
          <a:xfrm>
            <a:off x="3218997" y="1792421"/>
            <a:ext cx="2736304" cy="247387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B00AFE-7DFA-F6ED-7578-C57AB67A1855}"/>
              </a:ext>
            </a:extLst>
          </p:cNvPr>
          <p:cNvSpPr>
            <a:spLocks/>
          </p:cNvSpPr>
          <p:nvPr/>
        </p:nvSpPr>
        <p:spPr>
          <a:xfrm>
            <a:off x="6186473" y="1792419"/>
            <a:ext cx="2736304" cy="247387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385EB81-0042-AAD4-6042-78CD7945EEE7}"/>
              </a:ext>
            </a:extLst>
          </p:cNvPr>
          <p:cNvSpPr>
            <a:spLocks/>
          </p:cNvSpPr>
          <p:nvPr/>
        </p:nvSpPr>
        <p:spPr>
          <a:xfrm>
            <a:off x="251519" y="4374379"/>
            <a:ext cx="8671257" cy="432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Accelerated demand for intelligent, connected and automated supply chain.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36E4D7-88DE-AC4E-4757-86E553C8689B}"/>
              </a:ext>
            </a:extLst>
          </p:cNvPr>
          <p:cNvSpPr txBox="1"/>
          <p:nvPr/>
        </p:nvSpPr>
        <p:spPr>
          <a:xfrm>
            <a:off x="324628" y="665871"/>
            <a:ext cx="6191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Post-COVID world requires speed, flexibility and accuracy</a:t>
            </a:r>
            <a:endParaRPr lang="en-US" sz="1800" b="1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308559-4786-9824-6404-650F850CC9C8}"/>
              </a:ext>
            </a:extLst>
          </p:cNvPr>
          <p:cNvSpPr txBox="1">
            <a:spLocks/>
          </p:cNvSpPr>
          <p:nvPr/>
        </p:nvSpPr>
        <p:spPr>
          <a:xfrm>
            <a:off x="494791" y="1556727"/>
            <a:ext cx="2211054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&amp; Growth</a:t>
            </a:r>
            <a:endParaRPr lang="en-US" sz="1800" b="1" dirty="0">
              <a:solidFill>
                <a:schemeClr val="tx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D7D943-F336-8C96-B31D-D7DE6AA36CAC}"/>
              </a:ext>
            </a:extLst>
          </p:cNvPr>
          <p:cNvSpPr txBox="1">
            <a:spLocks/>
          </p:cNvSpPr>
          <p:nvPr/>
        </p:nvSpPr>
        <p:spPr>
          <a:xfrm>
            <a:off x="3466473" y="1556727"/>
            <a:ext cx="2211054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 &amp; Safety</a:t>
            </a:r>
            <a:endParaRPr lang="en-US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E703C8-78F8-2731-7512-612B9F991B4C}"/>
              </a:ext>
            </a:extLst>
          </p:cNvPr>
          <p:cNvSpPr txBox="1">
            <a:spLocks/>
          </p:cNvSpPr>
          <p:nvPr/>
        </p:nvSpPr>
        <p:spPr>
          <a:xfrm>
            <a:off x="6438155" y="1556727"/>
            <a:ext cx="2211054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44D9A3-4E82-D483-F501-A1BDE018987D}"/>
              </a:ext>
            </a:extLst>
          </p:cNvPr>
          <p:cNvSpPr txBox="1">
            <a:spLocks/>
          </p:cNvSpPr>
          <p:nvPr/>
        </p:nvSpPr>
        <p:spPr>
          <a:xfrm>
            <a:off x="948816" y="2097642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Logistics Expenditure</a:t>
            </a: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Rate of logistics cost to GDP</a:t>
            </a:r>
            <a:endParaRPr lang="en-US" sz="1000" b="1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A7D4F8-97DA-6A03-CA6C-120F481031D0}"/>
              </a:ext>
            </a:extLst>
          </p:cNvPr>
          <p:cNvSpPr txBox="1">
            <a:spLocks/>
          </p:cNvSpPr>
          <p:nvPr/>
        </p:nvSpPr>
        <p:spPr>
          <a:xfrm>
            <a:off x="948816" y="2818604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E-Commerce </a:t>
            </a:r>
            <a:r>
              <a:rPr lang="en-US" sz="1400" b="1" dirty="0">
                <a:solidFill>
                  <a:srgbClr val="333333"/>
                </a:solidFill>
                <a:latin typeface="+mj-lt"/>
              </a:rPr>
              <a:t>G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rowth</a:t>
            </a: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Y-o-Y growth in global sales</a:t>
            </a:r>
            <a:endParaRPr lang="en-US" sz="1000" b="1" dirty="0">
              <a:latin typeface="+mj-lt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83A723-B809-528A-574C-1AAA7D014179}"/>
              </a:ext>
            </a:extLst>
          </p:cNvPr>
          <p:cNvSpPr txBox="1">
            <a:spLocks/>
          </p:cNvSpPr>
          <p:nvPr/>
        </p:nvSpPr>
        <p:spPr>
          <a:xfrm>
            <a:off x="948816" y="3564786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dirty="0">
                <a:solidFill>
                  <a:srgbClr val="333333"/>
                </a:solidFill>
                <a:latin typeface="+mj-lt"/>
              </a:rPr>
              <a:t># of </a:t>
            </a: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Warehouses</a:t>
            </a: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Global increase till 2027</a:t>
            </a:r>
            <a:endParaRPr lang="en-US" sz="1000" b="1" dirty="0"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EDA9FD-F40F-31FF-BB43-344274B95479}"/>
              </a:ext>
            </a:extLst>
          </p:cNvPr>
          <p:cNvSpPr txBox="1">
            <a:spLocks/>
          </p:cNvSpPr>
          <p:nvPr/>
        </p:nvSpPr>
        <p:spPr>
          <a:xfrm>
            <a:off x="3919241" y="2097642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Skill Shortage</a:t>
            </a: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Turnover in warehousing in US</a:t>
            </a:r>
            <a:endParaRPr lang="en-US" sz="1000" b="1" dirty="0">
              <a:latin typeface="+mj-l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1A9E2E4-40DB-3710-8732-E4064C22B983}"/>
              </a:ext>
            </a:extLst>
          </p:cNvPr>
          <p:cNvSpPr txBox="1">
            <a:spLocks/>
          </p:cNvSpPr>
          <p:nvPr/>
        </p:nvSpPr>
        <p:spPr>
          <a:xfrm>
            <a:off x="3919241" y="2818604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Workforce Shortage</a:t>
            </a: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Exp. global shortage by 2030</a:t>
            </a:r>
            <a:endParaRPr lang="en-US" sz="1000" b="1" dirty="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9C9DE1-6750-7016-B191-AE82A4D82932}"/>
              </a:ext>
            </a:extLst>
          </p:cNvPr>
          <p:cNvSpPr txBox="1">
            <a:spLocks/>
          </p:cNvSpPr>
          <p:nvPr/>
        </p:nvSpPr>
        <p:spPr>
          <a:xfrm>
            <a:off x="3919241" y="3564786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dirty="0">
                <a:solidFill>
                  <a:srgbClr val="333333"/>
                </a:solidFill>
                <a:latin typeface="+mj-lt"/>
              </a:rPr>
              <a:t>Lift Truck Injuries</a:t>
            </a:r>
            <a:endParaRPr lang="en-US" sz="1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Annual injuries in US, 2022</a:t>
            </a:r>
            <a:endParaRPr lang="en-US" sz="1000" b="1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9F48AF-5ED0-1CC8-5706-635391A6CB99}"/>
              </a:ext>
            </a:extLst>
          </p:cNvPr>
          <p:cNvSpPr txBox="1">
            <a:spLocks/>
          </p:cNvSpPr>
          <p:nvPr/>
        </p:nvSpPr>
        <p:spPr>
          <a:xfrm>
            <a:off x="6900516" y="2092139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Speed</a:t>
            </a: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Shoppers want same-day delivery</a:t>
            </a:r>
            <a:endParaRPr lang="en-US" sz="1000" b="1" dirty="0">
              <a:latin typeface="+mj-lt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254183-F4C1-7476-5224-B8EC725E722E}"/>
              </a:ext>
            </a:extLst>
          </p:cNvPr>
          <p:cNvSpPr txBox="1">
            <a:spLocks/>
          </p:cNvSpPr>
          <p:nvPr/>
        </p:nvSpPr>
        <p:spPr>
          <a:xfrm>
            <a:off x="6900516" y="2813101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i="0" dirty="0">
                <a:solidFill>
                  <a:srgbClr val="333333"/>
                </a:solidFill>
                <a:effectLst/>
                <a:latin typeface="+mj-lt"/>
              </a:rPr>
              <a:t>Automation</a:t>
            </a: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Warehouses fully automated</a:t>
            </a:r>
            <a:endParaRPr lang="en-US" sz="1000" b="1" dirty="0">
              <a:latin typeface="+mj-lt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7FB67E-E6D4-3636-22C0-42F354EA6219}"/>
              </a:ext>
            </a:extLst>
          </p:cNvPr>
          <p:cNvSpPr txBox="1">
            <a:spLocks/>
          </p:cNvSpPr>
          <p:nvPr/>
        </p:nvSpPr>
        <p:spPr>
          <a:xfrm>
            <a:off x="6900516" y="3559283"/>
            <a:ext cx="212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chemeClr val="tx2"/>
              </a:buClr>
            </a:pPr>
            <a:r>
              <a:rPr lang="en-US" sz="1400" b="1" dirty="0">
                <a:solidFill>
                  <a:srgbClr val="333333"/>
                </a:solidFill>
                <a:latin typeface="+mj-lt"/>
              </a:rPr>
              <a:t>Adoption of AI</a:t>
            </a:r>
            <a:endParaRPr lang="en-US" sz="1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>
              <a:buClr>
                <a:schemeClr val="tx2"/>
              </a:buClr>
            </a:pPr>
            <a:r>
              <a:rPr lang="en-US" sz="1000" dirty="0">
                <a:solidFill>
                  <a:srgbClr val="333333"/>
                </a:solidFill>
                <a:latin typeface="+mj-lt"/>
              </a:rPr>
              <a:t>Increase since 2017 </a:t>
            </a:r>
            <a:endParaRPr lang="en-US" sz="1000" b="1" dirty="0">
              <a:latin typeface="+mj-lt"/>
            </a:endParaRPr>
          </a:p>
        </p:txBody>
      </p:sp>
      <p:sp>
        <p:nvSpPr>
          <p:cNvPr id="52" name="Freeform 5">
            <a:extLst>
              <a:ext uri="{FF2B5EF4-FFF2-40B4-BE49-F238E27FC236}">
                <a16:creationId xmlns:a16="http://schemas.microsoft.com/office/drawing/2014/main" id="{DDCB14C0-247D-625B-BC9D-6FABF51A8F87}"/>
              </a:ext>
            </a:extLst>
          </p:cNvPr>
          <p:cNvSpPr>
            <a:spLocks/>
          </p:cNvSpPr>
          <p:nvPr/>
        </p:nvSpPr>
        <p:spPr bwMode="auto">
          <a:xfrm>
            <a:off x="308736" y="2006059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71D0C59F-0893-011D-50F1-6A861CB4DB62}"/>
              </a:ext>
            </a:extLst>
          </p:cNvPr>
          <p:cNvSpPr>
            <a:spLocks/>
          </p:cNvSpPr>
          <p:nvPr/>
        </p:nvSpPr>
        <p:spPr bwMode="auto">
          <a:xfrm>
            <a:off x="323050" y="2735803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26%</a:t>
            </a: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92CA0D38-27F7-7355-738D-C2B4D04B6715}"/>
              </a:ext>
            </a:extLst>
          </p:cNvPr>
          <p:cNvSpPr>
            <a:spLocks/>
          </p:cNvSpPr>
          <p:nvPr/>
        </p:nvSpPr>
        <p:spPr bwMode="auto">
          <a:xfrm>
            <a:off x="323050" y="3462260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1.3x</a:t>
            </a:r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5360DD54-C143-FA08-B1FF-4D0F5C03204B}"/>
              </a:ext>
            </a:extLst>
          </p:cNvPr>
          <p:cNvSpPr>
            <a:spLocks/>
          </p:cNvSpPr>
          <p:nvPr/>
        </p:nvSpPr>
        <p:spPr bwMode="auto">
          <a:xfrm>
            <a:off x="3275856" y="1999809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60%</a:t>
            </a: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2DBEDA3D-2D82-ACEC-E196-34515CCA8D4F}"/>
              </a:ext>
            </a:extLst>
          </p:cNvPr>
          <p:cNvSpPr>
            <a:spLocks/>
          </p:cNvSpPr>
          <p:nvPr/>
        </p:nvSpPr>
        <p:spPr bwMode="auto">
          <a:xfrm>
            <a:off x="3290170" y="2729553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85m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0FEEE392-1F4A-06F0-7B9B-DADF5B3922BD}"/>
              </a:ext>
            </a:extLst>
          </p:cNvPr>
          <p:cNvSpPr>
            <a:spLocks/>
          </p:cNvSpPr>
          <p:nvPr/>
        </p:nvSpPr>
        <p:spPr bwMode="auto">
          <a:xfrm>
            <a:off x="3290170" y="3456010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7k+</a:t>
            </a:r>
          </a:p>
        </p:txBody>
      </p:sp>
      <p:sp>
        <p:nvSpPr>
          <p:cNvPr id="58" name="Freeform 5">
            <a:extLst>
              <a:ext uri="{FF2B5EF4-FFF2-40B4-BE49-F238E27FC236}">
                <a16:creationId xmlns:a16="http://schemas.microsoft.com/office/drawing/2014/main" id="{59A60609-CE0F-1631-C13E-69CCE65528C9}"/>
              </a:ext>
            </a:extLst>
          </p:cNvPr>
          <p:cNvSpPr>
            <a:spLocks/>
          </p:cNvSpPr>
          <p:nvPr/>
        </p:nvSpPr>
        <p:spPr bwMode="auto">
          <a:xfrm>
            <a:off x="6255892" y="1993761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59" name="Freeform 5">
            <a:extLst>
              <a:ext uri="{FF2B5EF4-FFF2-40B4-BE49-F238E27FC236}">
                <a16:creationId xmlns:a16="http://schemas.microsoft.com/office/drawing/2014/main" id="{4DFA4112-3A3F-9464-F9F2-971B439C8DF0}"/>
              </a:ext>
            </a:extLst>
          </p:cNvPr>
          <p:cNvSpPr>
            <a:spLocks/>
          </p:cNvSpPr>
          <p:nvPr/>
        </p:nvSpPr>
        <p:spPr bwMode="auto">
          <a:xfrm>
            <a:off x="6270206" y="2723505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60" name="Freeform 5">
            <a:extLst>
              <a:ext uri="{FF2B5EF4-FFF2-40B4-BE49-F238E27FC236}">
                <a16:creationId xmlns:a16="http://schemas.microsoft.com/office/drawing/2014/main" id="{608854E9-46B9-02F2-BF5C-070190997A78}"/>
              </a:ext>
            </a:extLst>
          </p:cNvPr>
          <p:cNvSpPr>
            <a:spLocks/>
          </p:cNvSpPr>
          <p:nvPr/>
        </p:nvSpPr>
        <p:spPr bwMode="auto">
          <a:xfrm>
            <a:off x="6270206" y="3449962"/>
            <a:ext cx="640080" cy="640080"/>
          </a:xfrm>
          <a:custGeom>
            <a:avLst/>
            <a:gdLst>
              <a:gd name="T0" fmla="*/ 1309 w 1367"/>
              <a:gd name="T1" fmla="*/ 1205 h 1553"/>
              <a:gd name="T2" fmla="*/ 741 w 1367"/>
              <a:gd name="T3" fmla="*/ 1533 h 1553"/>
              <a:gd name="T4" fmla="*/ 626 w 1367"/>
              <a:gd name="T5" fmla="*/ 1533 h 1553"/>
              <a:gd name="T6" fmla="*/ 58 w 1367"/>
              <a:gd name="T7" fmla="*/ 1205 h 1553"/>
              <a:gd name="T8" fmla="*/ 0 w 1367"/>
              <a:gd name="T9" fmla="*/ 1105 h 1553"/>
              <a:gd name="T10" fmla="*/ 0 w 1367"/>
              <a:gd name="T11" fmla="*/ 449 h 1553"/>
              <a:gd name="T12" fmla="*/ 58 w 1367"/>
              <a:gd name="T13" fmla="*/ 349 h 1553"/>
              <a:gd name="T14" fmla="*/ 626 w 1367"/>
              <a:gd name="T15" fmla="*/ 21 h 1553"/>
              <a:gd name="T16" fmla="*/ 741 w 1367"/>
              <a:gd name="T17" fmla="*/ 21 h 1553"/>
              <a:gd name="T18" fmla="*/ 1309 w 1367"/>
              <a:gd name="T19" fmla="*/ 349 h 1553"/>
              <a:gd name="T20" fmla="*/ 1367 w 1367"/>
              <a:gd name="T21" fmla="*/ 449 h 1553"/>
              <a:gd name="T22" fmla="*/ 1367 w 1367"/>
              <a:gd name="T23" fmla="*/ 1105 h 1553"/>
              <a:gd name="T24" fmla="*/ 1309 w 1367"/>
              <a:gd name="T25" fmla="*/ 1205 h 1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67" h="1553">
                <a:moveTo>
                  <a:pt x="1309" y="1205"/>
                </a:moveTo>
                <a:cubicBezTo>
                  <a:pt x="741" y="1533"/>
                  <a:pt x="741" y="1533"/>
                  <a:pt x="741" y="1533"/>
                </a:cubicBezTo>
                <a:cubicBezTo>
                  <a:pt x="705" y="1553"/>
                  <a:pt x="662" y="1553"/>
                  <a:pt x="626" y="1533"/>
                </a:cubicBezTo>
                <a:cubicBezTo>
                  <a:pt x="58" y="1205"/>
                  <a:pt x="58" y="1205"/>
                  <a:pt x="58" y="1205"/>
                </a:cubicBezTo>
                <a:cubicBezTo>
                  <a:pt x="22" y="1184"/>
                  <a:pt x="0" y="1146"/>
                  <a:pt x="0" y="1105"/>
                </a:cubicBezTo>
                <a:cubicBezTo>
                  <a:pt x="0" y="449"/>
                  <a:pt x="0" y="449"/>
                  <a:pt x="0" y="449"/>
                </a:cubicBezTo>
                <a:cubicBezTo>
                  <a:pt x="0" y="407"/>
                  <a:pt x="22" y="369"/>
                  <a:pt x="58" y="349"/>
                </a:cubicBezTo>
                <a:cubicBezTo>
                  <a:pt x="626" y="21"/>
                  <a:pt x="626" y="21"/>
                  <a:pt x="626" y="21"/>
                </a:cubicBezTo>
                <a:cubicBezTo>
                  <a:pt x="662" y="0"/>
                  <a:pt x="705" y="0"/>
                  <a:pt x="741" y="21"/>
                </a:cubicBezTo>
                <a:cubicBezTo>
                  <a:pt x="1309" y="349"/>
                  <a:pt x="1309" y="349"/>
                  <a:pt x="1309" y="349"/>
                </a:cubicBezTo>
                <a:cubicBezTo>
                  <a:pt x="1345" y="369"/>
                  <a:pt x="1367" y="407"/>
                  <a:pt x="1367" y="449"/>
                </a:cubicBezTo>
                <a:cubicBezTo>
                  <a:pt x="1367" y="1105"/>
                  <a:pt x="1367" y="1105"/>
                  <a:pt x="1367" y="1105"/>
                </a:cubicBezTo>
                <a:cubicBezTo>
                  <a:pt x="1367" y="1146"/>
                  <a:pt x="1345" y="1184"/>
                  <a:pt x="1309" y="12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2.5x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F0ABCA-D3D2-5E2D-D3A5-538BA8D5C38C}"/>
              </a:ext>
            </a:extLst>
          </p:cNvPr>
          <p:cNvSpPr txBox="1">
            <a:spLocks/>
          </p:cNvSpPr>
          <p:nvPr/>
        </p:nvSpPr>
        <p:spPr>
          <a:xfrm>
            <a:off x="3735396" y="1061963"/>
            <a:ext cx="1673207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</a:t>
            </a:r>
            <a:endParaRPr lang="en-US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5B26F8F8-202C-F0D2-E9D9-5C9224CC211E}"/>
              </a:ext>
            </a:extLst>
          </p:cNvPr>
          <p:cNvCxnSpPr>
            <a:cxnSpLocks/>
            <a:stCxn id="61" idx="3"/>
            <a:endCxn id="18" idx="0"/>
          </p:cNvCxnSpPr>
          <p:nvPr/>
        </p:nvCxnSpPr>
        <p:spPr>
          <a:xfrm>
            <a:off x="5408603" y="1318372"/>
            <a:ext cx="2135079" cy="238355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7F0DC648-5D57-BC49-1930-0A6C715A29B8}"/>
              </a:ext>
            </a:extLst>
          </p:cNvPr>
          <p:cNvCxnSpPr>
            <a:cxnSpLocks/>
            <a:stCxn id="16" idx="0"/>
            <a:endCxn id="61" idx="1"/>
          </p:cNvCxnSpPr>
          <p:nvPr/>
        </p:nvCxnSpPr>
        <p:spPr>
          <a:xfrm rot="5400000" flipH="1" flipV="1">
            <a:off x="2548680" y="370011"/>
            <a:ext cx="238355" cy="2135078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F9B0A18-969E-F694-D20A-58F75645038F}"/>
              </a:ext>
            </a:extLst>
          </p:cNvPr>
          <p:cNvCxnSpPr>
            <a:cxnSpLocks/>
            <a:stCxn id="61" idx="2"/>
            <a:endCxn id="17" idx="0"/>
          </p:cNvCxnSpPr>
          <p:nvPr/>
        </p:nvCxnSpPr>
        <p:spPr>
          <a:xfrm>
            <a:off x="4572000" y="1431295"/>
            <a:ext cx="0" cy="1254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8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hink-cell data - do not delete" hidden="1">
            <a:extLst>
              <a:ext uri="{FF2B5EF4-FFF2-40B4-BE49-F238E27FC236}">
                <a16:creationId xmlns:a16="http://schemas.microsoft.com/office/drawing/2014/main" id="{E98B4CF5-F05D-0ACB-6BA8-7876CCAA3E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7265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71" imgH="470" progId="TCLayout.ActiveDocument.1">
                  <p:embed/>
                </p:oleObj>
              </mc:Choice>
              <mc:Fallback>
                <p:oleObj name="think-cell Slide" r:id="rId5" imgW="471" imgH="470" progId="TCLayout.ActiveDocument.1">
                  <p:embed/>
                  <p:pic>
                    <p:nvPicPr>
                      <p:cNvPr id="3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B4CF5-F05D-0ACB-6BA8-7876CCAA3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38B042B-EE6F-612B-4501-9304055D71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812" b="23443"/>
          <a:stretch/>
        </p:blipFill>
        <p:spPr>
          <a:xfrm>
            <a:off x="3737969" y="2867396"/>
            <a:ext cx="2764383" cy="212836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7F775-28DB-1096-A2D6-57CB1A87B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14542"/>
            <a:ext cx="3923928" cy="198122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8BAD32-5867-E8B1-70BD-3BBDA652B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487878" cy="309630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24C4-68DF-8035-14D2-FEB75A2A28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EE00-2B2F-079D-75DD-2D9D2CFD4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32" name="Textplatzhalter 23">
            <a:extLst>
              <a:ext uri="{FF2B5EF4-FFF2-40B4-BE49-F238E27FC236}">
                <a16:creationId xmlns:a16="http://schemas.microsoft.com/office/drawing/2014/main" id="{4E379F09-6625-CAE1-B717-C4374D1EC40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1" y="233871"/>
            <a:ext cx="4860031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 look into the future…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8DDFF-8B3C-84BE-28B1-3DA397057016}"/>
              </a:ext>
            </a:extLst>
          </p:cNvPr>
          <p:cNvSpPr txBox="1"/>
          <p:nvPr/>
        </p:nvSpPr>
        <p:spPr>
          <a:xfrm>
            <a:off x="1" y="1863326"/>
            <a:ext cx="6300191" cy="1502893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45720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Warehouses are…</a:t>
            </a:r>
          </a:p>
          <a:p>
            <a:pPr>
              <a:spcAft>
                <a:spcPts val="600"/>
              </a:spcAft>
            </a:pPr>
            <a:r>
              <a:rPr lang="en-US" b="1" dirty="0"/>
              <a:t>…digital, automated, and sustainable.</a:t>
            </a:r>
          </a:p>
          <a:p>
            <a:pPr>
              <a:spcAft>
                <a:spcPts val="600"/>
              </a:spcAft>
            </a:pPr>
            <a:r>
              <a:rPr lang="en-US" b="1" dirty="0"/>
              <a:t>…adaptable, connected, &amp; with swarms of vehicles.</a:t>
            </a:r>
          </a:p>
          <a:p>
            <a:pPr>
              <a:spcAft>
                <a:spcPts val="600"/>
              </a:spcAft>
            </a:pPr>
            <a:r>
              <a:rPr lang="en-US" b="1" dirty="0"/>
              <a:t>…networked and controlled by artificial intelligence.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78EC70-B3DE-63E8-D712-B63B6FAC60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4512" y="1867359"/>
            <a:ext cx="2217550" cy="2217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F79843-85FB-FB55-F85F-7E27D716ED74}"/>
              </a:ext>
            </a:extLst>
          </p:cNvPr>
          <p:cNvSpPr txBox="1">
            <a:spLocks/>
          </p:cNvSpPr>
          <p:nvPr/>
        </p:nvSpPr>
        <p:spPr>
          <a:xfrm>
            <a:off x="6759497" y="1422003"/>
            <a:ext cx="2074218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 for Video</a:t>
            </a:r>
            <a:endParaRPr lang="en-US" sz="1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52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9B7201-8888-456B-9CF4-B4979A0F3D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9B7201-8888-456B-9CF4-B4979A0F3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870B1-916F-4EE3-83E0-132A3195F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B45B91-04C1-48C2-A73A-0A660DAFC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534D495-9571-4A1C-85EB-D2FEF7C75C0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9999" y="1793677"/>
            <a:ext cx="2163635" cy="852462"/>
          </a:xfrm>
          <a:prstGeom prst="chevron">
            <a:avLst>
              <a:gd name="adj" fmla="val 30891"/>
            </a:avLst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600" b="1" dirty="0">
                <a:solidFill>
                  <a:srgbClr val="FFFFFF"/>
                </a:solidFill>
              </a:rPr>
              <a:t>Phase 1</a:t>
            </a:r>
          </a:p>
          <a:p>
            <a:pPr algn="ctr" defTabSz="914400">
              <a:spcAft>
                <a:spcPts val="600"/>
              </a:spcAft>
            </a:pPr>
            <a:r>
              <a:rPr lang="cy-GB" sz="1200" b="1" dirty="0">
                <a:solidFill>
                  <a:srgbClr val="FFFFFF"/>
                </a:solidFill>
              </a:rPr>
              <a:t>Basic Warehouse  / First Automation</a:t>
            </a:r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C3F7AEA0-D5AA-411E-87FB-E57839C4E80A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86207" y="1788799"/>
            <a:ext cx="2163635" cy="852462"/>
          </a:xfrm>
          <a:prstGeom prst="chevron">
            <a:avLst>
              <a:gd name="adj" fmla="val 30891"/>
            </a:avLst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600" b="1" dirty="0">
                <a:solidFill>
                  <a:srgbClr val="FFFFFF"/>
                </a:solidFill>
              </a:rPr>
              <a:t>Phase 2</a:t>
            </a:r>
          </a:p>
          <a:p>
            <a:pPr algn="ctr" defTabSz="914400">
              <a:spcAft>
                <a:spcPts val="600"/>
              </a:spcAft>
            </a:pPr>
            <a:r>
              <a:rPr lang="cy-GB" sz="1200" b="1" dirty="0">
                <a:solidFill>
                  <a:srgbClr val="FFFFFF"/>
                </a:solidFill>
              </a:rPr>
              <a:t>State of the Art Warehouse / Digital</a:t>
            </a: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024399CE-81A1-40A2-910E-5801E34C7D5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602636" y="1782043"/>
            <a:ext cx="2163635" cy="852462"/>
          </a:xfrm>
          <a:prstGeom prst="chevron">
            <a:avLst>
              <a:gd name="adj" fmla="val 30891"/>
            </a:avLst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36000" rIns="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600" b="1" dirty="0">
                <a:solidFill>
                  <a:srgbClr val="FFFFFF"/>
                </a:solidFill>
              </a:rPr>
              <a:t>Phase 3</a:t>
            </a:r>
          </a:p>
          <a:p>
            <a:pPr algn="ctr" defTabSz="914400">
              <a:spcAft>
                <a:spcPts val="600"/>
              </a:spcAft>
            </a:pPr>
            <a:r>
              <a:rPr lang="cy-GB" sz="1200" b="1" dirty="0">
                <a:solidFill>
                  <a:srgbClr val="FFFFFF"/>
                </a:solidFill>
              </a:rPr>
              <a:t>NextGen Warehouse Autonomy</a:t>
            </a: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D175C33C-1B64-45E4-AD47-C4D722DF18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6728844" y="1782043"/>
            <a:ext cx="2163635" cy="852462"/>
          </a:xfrm>
          <a:prstGeom prst="chevron">
            <a:avLst>
              <a:gd name="adj" fmla="val 30891"/>
            </a:avLst>
          </a:prstGeom>
          <a:solidFill>
            <a:schemeClr val="tx2"/>
          </a:solidFill>
          <a:ln w="6350" algn="ctr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54000" tIns="36000" rIns="18000" bIns="36000" anchor="ctr">
            <a:noAutofit/>
          </a:bodyPr>
          <a:lstStyle/>
          <a:p>
            <a:pPr algn="ctr" defTabSz="914400">
              <a:spcAft>
                <a:spcPts val="600"/>
              </a:spcAft>
            </a:pPr>
            <a:r>
              <a:rPr lang="cy-GB" sz="1600" b="1" dirty="0">
                <a:solidFill>
                  <a:srgbClr val="FFFFFF"/>
                </a:solidFill>
              </a:rPr>
              <a:t>Phase 4</a:t>
            </a:r>
          </a:p>
          <a:p>
            <a:pPr algn="ctr" defTabSz="914400">
              <a:spcAft>
                <a:spcPts val="600"/>
              </a:spcAft>
            </a:pPr>
            <a:r>
              <a:rPr lang="cy-GB" sz="1200" b="1" dirty="0">
                <a:solidFill>
                  <a:srgbClr val="FFFFFF"/>
                </a:solidFill>
              </a:rPr>
              <a:t>Autonomous Supply Chain / Ecosystem</a:t>
            </a:r>
          </a:p>
        </p:txBody>
      </p:sp>
      <p:sp>
        <p:nvSpPr>
          <p:cNvPr id="9" name="Textplatzhalter 23">
            <a:extLst>
              <a:ext uri="{FF2B5EF4-FFF2-40B4-BE49-F238E27FC236}">
                <a16:creationId xmlns:a16="http://schemas.microsoft.com/office/drawing/2014/main" id="{5D70A94D-1313-EE0D-9500-92BF425F40B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0" y="233871"/>
            <a:ext cx="5076056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transformation journey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FEF509B-5C78-EC09-909C-20D4ECB05EEE}"/>
              </a:ext>
            </a:extLst>
          </p:cNvPr>
          <p:cNvSpPr/>
          <p:nvPr/>
        </p:nvSpPr>
        <p:spPr>
          <a:xfrm>
            <a:off x="359999" y="2862163"/>
            <a:ext cx="5004089" cy="432048"/>
          </a:xfrm>
          <a:prstGeom prst="homePlat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From automated forklift to full automation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4F7940C1-468B-881D-6CB8-CF222773F445}"/>
              </a:ext>
            </a:extLst>
          </p:cNvPr>
          <p:cNvSpPr/>
          <p:nvPr/>
        </p:nvSpPr>
        <p:spPr>
          <a:xfrm>
            <a:off x="2051720" y="3510235"/>
            <a:ext cx="6624736" cy="432048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From traditional AI/ML to generative AI</a:t>
            </a:r>
          </a:p>
        </p:txBody>
      </p:sp>
    </p:spTree>
    <p:extLst>
      <p:ext uri="{BB962C8B-B14F-4D97-AF65-F5344CB8AC3E}">
        <p14:creationId xmlns:p14="http://schemas.microsoft.com/office/powerpoint/2010/main" val="292826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9B7201-8888-456B-9CF4-B4979A0F3D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08953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9B7201-8888-456B-9CF4-B4979A0F3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870B1-916F-4EE3-83E0-132A3195F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B45B91-04C1-48C2-A73A-0A660DAFC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platzhalter 23">
            <a:extLst>
              <a:ext uri="{FF2B5EF4-FFF2-40B4-BE49-F238E27FC236}">
                <a16:creationId xmlns:a16="http://schemas.microsoft.com/office/drawing/2014/main" id="{5D70A94D-1313-EE0D-9500-92BF425F40B0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-1" y="233871"/>
            <a:ext cx="5148065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automation in logistics</a:t>
            </a:r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806F699-FD0C-5122-2E7E-A3C0133433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630" y="1215747"/>
            <a:ext cx="1498443" cy="979750"/>
          </a:xfrm>
          <a:prstGeom prst="rect">
            <a:avLst/>
          </a:prstGeom>
        </p:spPr>
      </p:pic>
      <p:pic>
        <p:nvPicPr>
          <p:cNvPr id="3" name="Picture 2" descr="A picture containing orange&#10;&#10;Description automatically generated">
            <a:extLst>
              <a:ext uri="{FF2B5EF4-FFF2-40B4-BE49-F238E27FC236}">
                <a16:creationId xmlns:a16="http://schemas.microsoft.com/office/drawing/2014/main" id="{DD0171D4-DA12-73AF-0611-3E9390F246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37" y="2089230"/>
            <a:ext cx="3287200" cy="1575755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71D3856-81DC-57A8-BCA8-715447CF4653}"/>
              </a:ext>
            </a:extLst>
          </p:cNvPr>
          <p:cNvSpPr txBox="1">
            <a:spLocks/>
          </p:cNvSpPr>
          <p:nvPr/>
        </p:nvSpPr>
        <p:spPr bwMode="gray">
          <a:xfrm>
            <a:off x="602038" y="1244155"/>
            <a:ext cx="4136751" cy="7847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Intelligent and autonomous Industrial Forklifts</a:t>
            </a:r>
          </a:p>
          <a:p>
            <a:pPr marL="0" indent="0"/>
            <a:r>
              <a:rPr lang="en-US" sz="1400" dirty="0"/>
              <a:t>Driver Assistance Systems</a:t>
            </a:r>
          </a:p>
          <a:p>
            <a:pPr marL="0" indent="0"/>
            <a:r>
              <a:rPr lang="en-US" sz="1400" dirty="0" err="1"/>
              <a:t>iGo</a:t>
            </a:r>
            <a:r>
              <a:rPr lang="en-US" sz="1400" dirty="0"/>
              <a:t> neo: the autonomous partner for order picking.</a:t>
            </a:r>
          </a:p>
          <a:p>
            <a:pPr>
              <a:buFontTx/>
              <a:buChar char="-"/>
            </a:pPr>
            <a:endParaRPr lang="en-US" sz="1400" dirty="0"/>
          </a:p>
          <a:p>
            <a:pPr marL="0" indent="0"/>
            <a:endParaRPr lang="en-US" sz="1400" dirty="0"/>
          </a:p>
          <a:p>
            <a:pPr marL="0" indent="0"/>
            <a:endParaRPr lang="en-US" sz="1400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EB0840F-A1E8-D23E-443C-B057D201D791}"/>
              </a:ext>
            </a:extLst>
          </p:cNvPr>
          <p:cNvSpPr txBox="1">
            <a:spLocks/>
          </p:cNvSpPr>
          <p:nvPr/>
        </p:nvSpPr>
        <p:spPr bwMode="gray">
          <a:xfrm>
            <a:off x="2791695" y="3849412"/>
            <a:ext cx="4012554" cy="12141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538163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9138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>
                <a:srgbClr val="A00020"/>
              </a:buClr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400" b="1" dirty="0"/>
              <a:t>Stationary Automation</a:t>
            </a:r>
          </a:p>
          <a:p>
            <a:pPr marL="0" indent="0"/>
            <a:r>
              <a:rPr lang="en-US" sz="1400" dirty="0"/>
              <a:t>Systems and software solutions for the most diverse areas of application and a fully automated logistics process.</a:t>
            </a:r>
          </a:p>
          <a:p>
            <a:pPr>
              <a:buFontTx/>
              <a:buChar char="-"/>
            </a:pPr>
            <a:endParaRPr lang="en-US" sz="1400" dirty="0"/>
          </a:p>
          <a:p>
            <a:pPr marL="0" indent="0"/>
            <a:endParaRPr lang="en-US" sz="1400" dirty="0"/>
          </a:p>
          <a:p>
            <a:pPr marL="0" indent="0"/>
            <a:endParaRPr lang="en-US" sz="1400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10A3EC0-43CF-4C43-5FFD-BB70C9F55275}"/>
              </a:ext>
            </a:extLst>
          </p:cNvPr>
          <p:cNvSpPr txBox="1">
            <a:spLocks/>
          </p:cNvSpPr>
          <p:nvPr/>
        </p:nvSpPr>
        <p:spPr bwMode="gray">
          <a:xfrm>
            <a:off x="4097174" y="2598361"/>
            <a:ext cx="4136751" cy="6816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Tx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Tx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Tx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2001" indent="0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Tx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6325" indent="-1809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ClrTx/>
              <a:buFont typeface="Arial" panose="020B0604020202020204" pitchFamily="34" charset="0"/>
              <a:buChar char="−"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Automated KION Forklifts</a:t>
            </a:r>
          </a:p>
          <a:p>
            <a:r>
              <a:rPr lang="en-US" sz="1400" b="0" dirty="0"/>
              <a:t>Fully automated transports without a driver</a:t>
            </a:r>
          </a:p>
          <a:p>
            <a:r>
              <a:rPr lang="en-US" sz="1400" b="0" dirty="0"/>
              <a:t>Horizontal pallet transport up till high lift storage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99D91D90-CB0F-EC22-BA85-D8106408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461" y="1632802"/>
            <a:ext cx="2189310" cy="351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9D2DF845-AB1C-451C-54D7-ECE09D1E5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9" y="3567926"/>
            <a:ext cx="2590978" cy="156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55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39B7201-8888-456B-9CF4-B4979A0F3D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95465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1" imgH="411" progId="TCLayout.ActiveDocument.1">
                  <p:embed/>
                </p:oleObj>
              </mc:Choice>
              <mc:Fallback>
                <p:oleObj name="think-cell Slide" r:id="rId4" imgW="411" imgH="411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39B7201-8888-456B-9CF4-B4979A0F3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id-A132347C-4F2C-48DE-BD69-A3CC3D498E83" descr="Image.jpeg">
            <a:extLst>
              <a:ext uri="{FF2B5EF4-FFF2-40B4-BE49-F238E27FC236}">
                <a16:creationId xmlns:a16="http://schemas.microsoft.com/office/drawing/2014/main" id="{361EABDE-CC9F-75D0-87A6-769CD6E5F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/>
          <a:stretch/>
        </p:blipFill>
        <p:spPr bwMode="auto">
          <a:xfrm>
            <a:off x="-92915" y="0"/>
            <a:ext cx="9236915" cy="519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DE870B1-916F-4EE3-83E0-132A3195FB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r>
              <a:rPr lang="en-US"/>
              <a:t>AI&amp;Automation I KNA I October 2023 </a:t>
            </a: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9B45B91-04C1-48C2-A73A-0A660DAFC2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99CC5461-F7F8-834A-A33C-7913089D93E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extplatzhalter 23">
            <a:extLst>
              <a:ext uri="{FF2B5EF4-FFF2-40B4-BE49-F238E27FC236}">
                <a16:creationId xmlns:a16="http://schemas.microsoft.com/office/drawing/2014/main" id="{F6F0A9C9-091E-562D-AB83-C006F2AB1C2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0" y="233871"/>
            <a:ext cx="3364189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AI in logistics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A5C8FE-AA98-DA18-57B6-0E6100F29EAF}"/>
              </a:ext>
            </a:extLst>
          </p:cNvPr>
          <p:cNvSpPr txBox="1"/>
          <p:nvPr/>
        </p:nvSpPr>
        <p:spPr>
          <a:xfrm>
            <a:off x="5436096" y="1638011"/>
            <a:ext cx="504056" cy="2880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NLP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6621E7-D822-DFDE-8992-7E945B8EDA80}"/>
              </a:ext>
            </a:extLst>
          </p:cNvPr>
          <p:cNvSpPr txBox="1"/>
          <p:nvPr/>
        </p:nvSpPr>
        <p:spPr>
          <a:xfrm>
            <a:off x="3707904" y="2468085"/>
            <a:ext cx="100811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Automated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Teach-In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177B75-DA3D-6A35-257F-40B6EADB562B}"/>
              </a:ext>
            </a:extLst>
          </p:cNvPr>
          <p:cNvSpPr txBox="1"/>
          <p:nvPr/>
        </p:nvSpPr>
        <p:spPr>
          <a:xfrm>
            <a:off x="630000" y="989955"/>
            <a:ext cx="1008112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V-SLAM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E01912-F664-4FFD-E35A-E1276F3B4398}"/>
              </a:ext>
            </a:extLst>
          </p:cNvPr>
          <p:cNvSpPr txBox="1"/>
          <p:nvPr/>
        </p:nvSpPr>
        <p:spPr>
          <a:xfrm>
            <a:off x="2140053" y="870152"/>
            <a:ext cx="122413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Predictive Maintenance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DB6C46-C7D9-8FD6-4C37-1B3985981251}"/>
              </a:ext>
            </a:extLst>
          </p:cNvPr>
          <p:cNvSpPr txBox="1"/>
          <p:nvPr/>
        </p:nvSpPr>
        <p:spPr>
          <a:xfrm>
            <a:off x="2525706" y="4155167"/>
            <a:ext cx="167696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M/L Based Perception for Lorry Un-/Loading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B8C97D-46C7-C010-0A2A-902601E10440}"/>
              </a:ext>
            </a:extLst>
          </p:cNvPr>
          <p:cNvSpPr txBox="1"/>
          <p:nvPr/>
        </p:nvSpPr>
        <p:spPr>
          <a:xfrm>
            <a:off x="4680012" y="3741274"/>
            <a:ext cx="2016224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Driver Assistance System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2EB548-F462-3E4F-BFFC-F8A8B156911F}"/>
              </a:ext>
            </a:extLst>
          </p:cNvPr>
          <p:cNvSpPr txBox="1"/>
          <p:nvPr/>
        </p:nvSpPr>
        <p:spPr>
          <a:xfrm>
            <a:off x="6609393" y="1551194"/>
            <a:ext cx="104411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Anomaly Detection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350FED-938D-09D0-4D75-8FBC5D60FF59}"/>
              </a:ext>
            </a:extLst>
          </p:cNvPr>
          <p:cNvSpPr txBox="1"/>
          <p:nvPr/>
        </p:nvSpPr>
        <p:spPr>
          <a:xfrm>
            <a:off x="7234351" y="4031817"/>
            <a:ext cx="104411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Document Processing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932E80-932D-8A4D-2A28-214E5E35DEA3}"/>
              </a:ext>
            </a:extLst>
          </p:cNvPr>
          <p:cNvSpPr txBox="1"/>
          <p:nvPr/>
        </p:nvSpPr>
        <p:spPr>
          <a:xfrm>
            <a:off x="3635896" y="1301913"/>
            <a:ext cx="1368152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Route Optimization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4B2403-9D5D-6E41-16A6-A8E60D251806}"/>
              </a:ext>
            </a:extLst>
          </p:cNvPr>
          <p:cNvSpPr txBox="1"/>
          <p:nvPr/>
        </p:nvSpPr>
        <p:spPr>
          <a:xfrm>
            <a:off x="7574785" y="2592598"/>
            <a:ext cx="145504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Customer Service Chatbot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5D6663-B4C0-0484-0400-A1E7A33F6B5F}"/>
              </a:ext>
            </a:extLst>
          </p:cNvPr>
          <p:cNvSpPr txBox="1"/>
          <p:nvPr/>
        </p:nvSpPr>
        <p:spPr>
          <a:xfrm>
            <a:off x="6588224" y="528290"/>
            <a:ext cx="104411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Inventory Optimization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35ED35-837B-DC5C-9D26-0D6ECF37D833}"/>
              </a:ext>
            </a:extLst>
          </p:cNvPr>
          <p:cNvSpPr txBox="1"/>
          <p:nvPr/>
        </p:nvSpPr>
        <p:spPr>
          <a:xfrm>
            <a:off x="7321663" y="3204943"/>
            <a:ext cx="1044116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Dynamic Pricing</a:t>
            </a:r>
          </a:p>
        </p:txBody>
      </p:sp>
      <p:sp>
        <p:nvSpPr>
          <p:cNvPr id="43" name="Rechteck 12">
            <a:extLst>
              <a:ext uri="{FF2B5EF4-FFF2-40B4-BE49-F238E27FC236}">
                <a16:creationId xmlns:a16="http://schemas.microsoft.com/office/drawing/2014/main" id="{0554C56C-334E-558C-BDE7-D34352A8BDAB}"/>
              </a:ext>
            </a:extLst>
          </p:cNvPr>
          <p:cNvSpPr/>
          <p:nvPr/>
        </p:nvSpPr>
        <p:spPr>
          <a:xfrm>
            <a:off x="1" y="1710035"/>
            <a:ext cx="3203847" cy="647551"/>
          </a:xfrm>
          <a:custGeom>
            <a:avLst/>
            <a:gdLst>
              <a:gd name="connsiteX0" fmla="*/ 0 w 3275856"/>
              <a:gd name="connsiteY0" fmla="*/ 0 h 647551"/>
              <a:gd name="connsiteX1" fmla="*/ 3275856 w 3275856"/>
              <a:gd name="connsiteY1" fmla="*/ 0 h 647551"/>
              <a:gd name="connsiteX2" fmla="*/ 3275856 w 3275856"/>
              <a:gd name="connsiteY2" fmla="*/ 647551 h 647551"/>
              <a:gd name="connsiteX3" fmla="*/ 0 w 3275856"/>
              <a:gd name="connsiteY3" fmla="*/ 647551 h 647551"/>
              <a:gd name="connsiteX4" fmla="*/ 0 w 3275856"/>
              <a:gd name="connsiteY4" fmla="*/ 0 h 647551"/>
              <a:gd name="connsiteX0" fmla="*/ 0 w 3275856"/>
              <a:gd name="connsiteY0" fmla="*/ 0 h 647551"/>
              <a:gd name="connsiteX1" fmla="*/ 2790081 w 3275856"/>
              <a:gd name="connsiteY1" fmla="*/ 9525 h 647551"/>
              <a:gd name="connsiteX2" fmla="*/ 3275856 w 3275856"/>
              <a:gd name="connsiteY2" fmla="*/ 647551 h 647551"/>
              <a:gd name="connsiteX3" fmla="*/ 0 w 3275856"/>
              <a:gd name="connsiteY3" fmla="*/ 647551 h 647551"/>
              <a:gd name="connsiteX4" fmla="*/ 0 w 3275856"/>
              <a:gd name="connsiteY4" fmla="*/ 0 h 647551"/>
              <a:gd name="connsiteX0" fmla="*/ 0 w 3275856"/>
              <a:gd name="connsiteY0" fmla="*/ 0 h 647551"/>
              <a:gd name="connsiteX1" fmla="*/ 2843646 w 3275856"/>
              <a:gd name="connsiteY1" fmla="*/ 9525 h 647551"/>
              <a:gd name="connsiteX2" fmla="*/ 3275856 w 3275856"/>
              <a:gd name="connsiteY2" fmla="*/ 647551 h 647551"/>
              <a:gd name="connsiteX3" fmla="*/ 0 w 3275856"/>
              <a:gd name="connsiteY3" fmla="*/ 647551 h 647551"/>
              <a:gd name="connsiteX4" fmla="*/ 0 w 3275856"/>
              <a:gd name="connsiteY4" fmla="*/ 0 h 6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856" h="647551">
                <a:moveTo>
                  <a:pt x="0" y="0"/>
                </a:moveTo>
                <a:lnTo>
                  <a:pt x="2843646" y="9525"/>
                </a:lnTo>
                <a:lnTo>
                  <a:pt x="3275856" y="647551"/>
                </a:lnTo>
                <a:lnTo>
                  <a:pt x="0" y="647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Enabling new applications &amp; </a:t>
            </a:r>
          </a:p>
          <a:p>
            <a:r>
              <a:rPr lang="en-US" sz="1400" dirty="0">
                <a:solidFill>
                  <a:schemeClr val="tx1"/>
                </a:solidFill>
              </a:rPr>
              <a:t>decision-making with AI.</a:t>
            </a:r>
          </a:p>
        </p:txBody>
      </p:sp>
      <p:sp>
        <p:nvSpPr>
          <p:cNvPr id="44" name="Rechteck 13">
            <a:extLst>
              <a:ext uri="{FF2B5EF4-FFF2-40B4-BE49-F238E27FC236}">
                <a16:creationId xmlns:a16="http://schemas.microsoft.com/office/drawing/2014/main" id="{AF224D57-1489-D546-B73D-EE8FB7F68A52}"/>
              </a:ext>
            </a:extLst>
          </p:cNvPr>
          <p:cNvSpPr/>
          <p:nvPr/>
        </p:nvSpPr>
        <p:spPr>
          <a:xfrm>
            <a:off x="0" y="2474358"/>
            <a:ext cx="3707904" cy="647551"/>
          </a:xfrm>
          <a:custGeom>
            <a:avLst/>
            <a:gdLst>
              <a:gd name="connsiteX0" fmla="*/ 0 w 3707904"/>
              <a:gd name="connsiteY0" fmla="*/ 0 h 647551"/>
              <a:gd name="connsiteX1" fmla="*/ 3707904 w 3707904"/>
              <a:gd name="connsiteY1" fmla="*/ 0 h 647551"/>
              <a:gd name="connsiteX2" fmla="*/ 3707904 w 3707904"/>
              <a:gd name="connsiteY2" fmla="*/ 647551 h 647551"/>
              <a:gd name="connsiteX3" fmla="*/ 0 w 3707904"/>
              <a:gd name="connsiteY3" fmla="*/ 647551 h 647551"/>
              <a:gd name="connsiteX4" fmla="*/ 0 w 3707904"/>
              <a:gd name="connsiteY4" fmla="*/ 0 h 647551"/>
              <a:gd name="connsiteX0" fmla="*/ 0 w 3707904"/>
              <a:gd name="connsiteY0" fmla="*/ 0 h 647551"/>
              <a:gd name="connsiteX1" fmla="*/ 3293566 w 3707904"/>
              <a:gd name="connsiteY1" fmla="*/ 4762 h 647551"/>
              <a:gd name="connsiteX2" fmla="*/ 3707904 w 3707904"/>
              <a:gd name="connsiteY2" fmla="*/ 647551 h 647551"/>
              <a:gd name="connsiteX3" fmla="*/ 0 w 3707904"/>
              <a:gd name="connsiteY3" fmla="*/ 647551 h 647551"/>
              <a:gd name="connsiteX4" fmla="*/ 0 w 3707904"/>
              <a:gd name="connsiteY4" fmla="*/ 0 h 6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7904" h="647551">
                <a:moveTo>
                  <a:pt x="0" y="0"/>
                </a:moveTo>
                <a:lnTo>
                  <a:pt x="3293566" y="4762"/>
                </a:lnTo>
                <a:lnTo>
                  <a:pt x="3707904" y="647551"/>
                </a:lnTo>
                <a:lnTo>
                  <a:pt x="0" y="647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Increase efficiencies, safety, customer satisfaction, uptime and your bottom line.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A96BDD-C935-B5B0-073E-31BD5EE7C905}"/>
              </a:ext>
            </a:extLst>
          </p:cNvPr>
          <p:cNvSpPr txBox="1"/>
          <p:nvPr/>
        </p:nvSpPr>
        <p:spPr>
          <a:xfrm>
            <a:off x="5436096" y="2683567"/>
            <a:ext cx="1657794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Digital Twin / Edge Computing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8580E-32A6-6247-20AB-6E8AC116A1F7}"/>
              </a:ext>
            </a:extLst>
          </p:cNvPr>
          <p:cNvSpPr txBox="1"/>
          <p:nvPr/>
        </p:nvSpPr>
        <p:spPr>
          <a:xfrm>
            <a:off x="7786528" y="1100984"/>
            <a:ext cx="1224135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Energy management</a:t>
            </a:r>
          </a:p>
        </p:txBody>
      </p:sp>
      <p:sp>
        <p:nvSpPr>
          <p:cNvPr id="3" name="Rechteck 13">
            <a:extLst>
              <a:ext uri="{FF2B5EF4-FFF2-40B4-BE49-F238E27FC236}">
                <a16:creationId xmlns:a16="http://schemas.microsoft.com/office/drawing/2014/main" id="{9CA730C7-3C47-3A42-D65E-5BE416AD2DB8}"/>
              </a:ext>
            </a:extLst>
          </p:cNvPr>
          <p:cNvSpPr/>
          <p:nvPr/>
        </p:nvSpPr>
        <p:spPr>
          <a:xfrm>
            <a:off x="0" y="3228007"/>
            <a:ext cx="4202672" cy="647551"/>
          </a:xfrm>
          <a:custGeom>
            <a:avLst/>
            <a:gdLst>
              <a:gd name="connsiteX0" fmla="*/ 0 w 3707904"/>
              <a:gd name="connsiteY0" fmla="*/ 0 h 647551"/>
              <a:gd name="connsiteX1" fmla="*/ 3707904 w 3707904"/>
              <a:gd name="connsiteY1" fmla="*/ 0 h 647551"/>
              <a:gd name="connsiteX2" fmla="*/ 3707904 w 3707904"/>
              <a:gd name="connsiteY2" fmla="*/ 647551 h 647551"/>
              <a:gd name="connsiteX3" fmla="*/ 0 w 3707904"/>
              <a:gd name="connsiteY3" fmla="*/ 647551 h 647551"/>
              <a:gd name="connsiteX4" fmla="*/ 0 w 3707904"/>
              <a:gd name="connsiteY4" fmla="*/ 0 h 647551"/>
              <a:gd name="connsiteX0" fmla="*/ 0 w 3707904"/>
              <a:gd name="connsiteY0" fmla="*/ 0 h 647551"/>
              <a:gd name="connsiteX1" fmla="*/ 3293566 w 3707904"/>
              <a:gd name="connsiteY1" fmla="*/ 4762 h 647551"/>
              <a:gd name="connsiteX2" fmla="*/ 3707904 w 3707904"/>
              <a:gd name="connsiteY2" fmla="*/ 647551 h 647551"/>
              <a:gd name="connsiteX3" fmla="*/ 0 w 3707904"/>
              <a:gd name="connsiteY3" fmla="*/ 647551 h 647551"/>
              <a:gd name="connsiteX4" fmla="*/ 0 w 3707904"/>
              <a:gd name="connsiteY4" fmla="*/ 0 h 6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7904" h="647551">
                <a:moveTo>
                  <a:pt x="0" y="0"/>
                </a:moveTo>
                <a:lnTo>
                  <a:pt x="3293566" y="4762"/>
                </a:lnTo>
                <a:lnTo>
                  <a:pt x="3707904" y="647551"/>
                </a:lnTo>
                <a:lnTo>
                  <a:pt x="0" y="6475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AI has limitless potential - Experts project </a:t>
            </a:r>
          </a:p>
          <a:p>
            <a:r>
              <a:rPr lang="en-US" sz="1400" dirty="0">
                <a:solidFill>
                  <a:schemeClr val="tx1"/>
                </a:solidFill>
              </a:rPr>
              <a:t>that by 2035 AI can enhance logistics</a:t>
            </a:r>
          </a:p>
          <a:p>
            <a:r>
              <a:rPr lang="en-US" sz="1400" dirty="0">
                <a:solidFill>
                  <a:schemeClr val="tx1"/>
                </a:solidFill>
              </a:rPr>
              <a:t>productivity by a staggering 40%.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24EAD-EA08-97F0-8BB2-FE557B8CD4EB}"/>
              </a:ext>
            </a:extLst>
          </p:cNvPr>
          <p:cNvSpPr txBox="1"/>
          <p:nvPr/>
        </p:nvSpPr>
        <p:spPr>
          <a:xfrm>
            <a:off x="4211960" y="452633"/>
            <a:ext cx="1008112" cy="27699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AR / VR</a:t>
            </a:r>
          </a:p>
        </p:txBody>
      </p:sp>
    </p:spTree>
    <p:extLst>
      <p:ext uri="{BB962C8B-B14F-4D97-AF65-F5344CB8AC3E}">
        <p14:creationId xmlns:p14="http://schemas.microsoft.com/office/powerpoint/2010/main" val="8414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think-cell data - do not delete" hidden="1">
            <a:extLst>
              <a:ext uri="{FF2B5EF4-FFF2-40B4-BE49-F238E27FC236}">
                <a16:creationId xmlns:a16="http://schemas.microsoft.com/office/drawing/2014/main" id="{E98B4CF5-F05D-0ACB-6BA8-7876CCAA3E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1" imgH="470" progId="TCLayout.ActiveDocument.1">
                  <p:embed/>
                </p:oleObj>
              </mc:Choice>
              <mc:Fallback>
                <p:oleObj name="think-cell Slide" r:id="rId6" imgW="471" imgH="470" progId="TCLayout.ActiveDocument.1">
                  <p:embed/>
                  <p:pic>
                    <p:nvPicPr>
                      <p:cNvPr id="3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98B4CF5-F05D-0ACB-6BA8-7876CCAA3E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A24C4-68DF-8035-14D2-FEB75A2A28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 noProof="0"/>
              <a:t>AI&amp;Automation I KNA I October 2023 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EE00-2B2F-079D-75DD-2D9D2CFD485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9CC5461-F7F8-834A-A33C-7913089D93E6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32" name="Textplatzhalter 23">
            <a:extLst>
              <a:ext uri="{FF2B5EF4-FFF2-40B4-BE49-F238E27FC236}">
                <a16:creationId xmlns:a16="http://schemas.microsoft.com/office/drawing/2014/main" id="{4E379F09-6625-CAE1-B717-C4374D1EC403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1" y="233871"/>
            <a:ext cx="5004047" cy="432000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vert="horz" wrap="square" lIns="360000" tIns="36000" rIns="72000" bIns="3600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b="0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de-DE" sz="5400" kern="1200" cap="all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Arial Black" panose="020B0A04020102020204" pitchFamily="34" charset="0"/>
              <a:buNone/>
              <a:defRPr lang="en-GB" sz="5400" kern="1200" cap="all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72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Arial Black" panose="020B0A04020102020204" pitchFamily="34" charset="0"/>
              <a:buChar char="›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2400" b="1" dirty="0">
                <a:latin typeface="+mn-lt"/>
              </a:rPr>
              <a:t>AI &amp; Automation in Action</a:t>
            </a:r>
          </a:p>
        </p:txBody>
      </p:sp>
      <p:pic>
        <p:nvPicPr>
          <p:cNvPr id="8" name="Online Media 7" title="NVIDIA AI Solutions for Efficient Supply Chain Operation">
            <a:hlinkClick r:id="" action="ppaction://media"/>
            <a:extLst>
              <a:ext uri="{FF2B5EF4-FFF2-40B4-BE49-F238E27FC236}">
                <a16:creationId xmlns:a16="http://schemas.microsoft.com/office/drawing/2014/main" id="{57F40507-8E72-EE64-D95C-4F43CC5BD5C2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8"/>
          <a:stretch>
            <a:fillRect/>
          </a:stretch>
        </p:blipFill>
        <p:spPr>
          <a:xfrm>
            <a:off x="989849" y="845939"/>
            <a:ext cx="6910958" cy="390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182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2&quot;&gt;&lt;elem m_fUsage=&quot;1.00000000000000000000E+00&quot;&gt;&lt;m_msothmcolidx val=&quot;0&quot;/&gt;&lt;m_rgb r=&quot;00&quot; g=&quot;A9&quot; b=&quot;BF&quot;/&gt;&lt;/elem&gt;&lt;elem m_fUsage=&quot;9.00000000000000022204E-01&quot;&gt;&lt;m_msothmcolidx val=&quot;0&quot;/&gt;&lt;m_rgb r=&quot;78&quot; g=&quot;C0&quot; b=&quot;FF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aCqNUgT7pOAB0XBRrBo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z8SFbQ7BMsZNDSXQP1z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jpvJS19VE4Si8tLxhcl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EX5EvzLBXSdeDhLrwFh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hreT4rfqSfD1nyB3siBm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h7BKBSQwRwbkFbl.NuK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XIMkJBKhzIETO.DIkZTj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juOuQl.fBee2BLN7xoNR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vCifF2LXrZIqNTHAAQE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ZpNn7ra1Ncql4Xt7OWSq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ADpTViXtBEQ8RYBkG9aD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7Juyqfkeqgoe3d7wSDp4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ION Group">
  <a:themeElements>
    <a:clrScheme name="KION_Colors">
      <a:dk1>
        <a:sysClr val="windowText" lastClr="000000"/>
      </a:dk1>
      <a:lt1>
        <a:sysClr val="window" lastClr="FFFFFF"/>
      </a:lt1>
      <a:dk2>
        <a:srgbClr val="AE0055"/>
      </a:dk2>
      <a:lt2>
        <a:srgbClr val="DCDCDC"/>
      </a:lt2>
      <a:accent1>
        <a:srgbClr val="7D7D7D"/>
      </a:accent1>
      <a:accent2>
        <a:srgbClr val="AFAFAF"/>
      </a:accent2>
      <a:accent3>
        <a:srgbClr val="DCDCDC"/>
      </a:accent3>
      <a:accent4>
        <a:srgbClr val="0000FF"/>
      </a:accent4>
      <a:accent5>
        <a:srgbClr val="6C193F"/>
      </a:accent5>
      <a:accent6>
        <a:srgbClr val="5AF0B4"/>
      </a:accent6>
      <a:hlink>
        <a:srgbClr val="000000"/>
      </a:hlink>
      <a:folHlink>
        <a:srgbClr val="000000"/>
      </a:folHlink>
    </a:clrScheme>
    <a:fontScheme name="KION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Dark Red">
      <a:srgbClr val="6C193F"/>
    </a:custClr>
    <a:custClr name="Violett">
      <a:srgbClr val="7300B2"/>
    </a:custClr>
    <a:custClr name="Light Blue">
      <a:srgbClr val="78C0FF"/>
    </a:custClr>
    <a:custClr name="Petrol">
      <a:srgbClr val="004B55"/>
    </a:custClr>
    <a:custClr name="Green">
      <a:srgbClr val="00B446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Kion Group">
      <a:srgbClr val="AE0055"/>
    </a:custClr>
    <a:custClr name="Linde MH">
      <a:srgbClr val="A00020"/>
    </a:custClr>
    <a:custClr name="STILL">
      <a:srgbClr val="F96915"/>
    </a:custClr>
    <a:custClr name="Dematic">
      <a:srgbClr val="FFB517"/>
    </a:custClr>
    <a:custClr name="Baoli">
      <a:srgbClr val="00B2A9"/>
    </a:custClr>
    <a:custClr name="OM">
      <a:srgbClr val="002680"/>
    </a:custClr>
  </a:custClrLst>
  <a:extLst>
    <a:ext uri="{05A4C25C-085E-4340-85A3-A5531E510DB2}">
      <thm15:themeFamily xmlns:thm15="http://schemas.microsoft.com/office/thememl/2012/main" name="KION_PPT_Master_KIONGroup_16-9.potx  -  Jen pro čtení" id="{101BA474-DD8E-47D1-A9DA-9731E1494B4C}" vid="{B01AFD89-3E3E-48B2-9596-BC5D6BCBE25C}"/>
    </a:ext>
  </a:extLst>
</a:theme>
</file>

<file path=ppt/theme/theme2.xml><?xml version="1.0" encoding="utf-8"?>
<a:theme xmlns:a="http://schemas.openxmlformats.org/drawingml/2006/main" name="Office">
  <a:themeElements>
    <a:clrScheme name="KION 2020-02-27">
      <a:dk1>
        <a:sysClr val="windowText" lastClr="000000"/>
      </a:dk1>
      <a:lt1>
        <a:sysClr val="window" lastClr="FFFFFF"/>
      </a:lt1>
      <a:dk2>
        <a:srgbClr val="AE0055"/>
      </a:dk2>
      <a:lt2>
        <a:srgbClr val="DCDCDC"/>
      </a:lt2>
      <a:accent1>
        <a:srgbClr val="7D7D7D"/>
      </a:accent1>
      <a:accent2>
        <a:srgbClr val="AFAFAF"/>
      </a:accent2>
      <a:accent3>
        <a:srgbClr val="DCDCDC"/>
      </a:accent3>
      <a:accent4>
        <a:srgbClr val="0000FF"/>
      </a:accent4>
      <a:accent5>
        <a:srgbClr val="6C193F"/>
      </a:accent5>
      <a:accent6>
        <a:srgbClr val="5AF0B4"/>
      </a:accent6>
      <a:hlink>
        <a:srgbClr val="000000"/>
      </a:hlink>
      <a:folHlink>
        <a:srgbClr val="000000"/>
      </a:folHlink>
    </a:clrScheme>
    <a:fontScheme name="KION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KION 2020-02-27">
      <a:dk1>
        <a:sysClr val="windowText" lastClr="000000"/>
      </a:dk1>
      <a:lt1>
        <a:sysClr val="window" lastClr="FFFFFF"/>
      </a:lt1>
      <a:dk2>
        <a:srgbClr val="AE0055"/>
      </a:dk2>
      <a:lt2>
        <a:srgbClr val="DCDCDC"/>
      </a:lt2>
      <a:accent1>
        <a:srgbClr val="7D7D7D"/>
      </a:accent1>
      <a:accent2>
        <a:srgbClr val="AFAFAF"/>
      </a:accent2>
      <a:accent3>
        <a:srgbClr val="DCDCDC"/>
      </a:accent3>
      <a:accent4>
        <a:srgbClr val="0000FF"/>
      </a:accent4>
      <a:accent5>
        <a:srgbClr val="6C193F"/>
      </a:accent5>
      <a:accent6>
        <a:srgbClr val="5AF0B4"/>
      </a:accent6>
      <a:hlink>
        <a:srgbClr val="000000"/>
      </a:hlink>
      <a:folHlink>
        <a:srgbClr val="000000"/>
      </a:folHlink>
    </a:clrScheme>
    <a:fontScheme name="KION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A81C3F0AAAEC4DBFE250900B101336" ma:contentTypeVersion="17" ma:contentTypeDescription="Create a new document." ma:contentTypeScope="" ma:versionID="9c9b30c3fb4eded1b61c0b553ca42d4d">
  <xsd:schema xmlns:xsd="http://www.w3.org/2001/XMLSchema" xmlns:xs="http://www.w3.org/2001/XMLSchema" xmlns:p="http://schemas.microsoft.com/office/2006/metadata/properties" xmlns:ns2="da56a1c7-d753-4631-a738-712f10dc328e" xmlns:ns3="4c1dedbd-7136-459a-8f28-8aaaf936eb3a" targetNamespace="http://schemas.microsoft.com/office/2006/metadata/properties" ma:root="true" ma:fieldsID="171cb99f0ed1463f8585b8aca3fe6127" ns2:_="" ns3:_="">
    <xsd:import namespace="da56a1c7-d753-4631-a738-712f10dc328e"/>
    <xsd:import namespace="4c1dedbd-7136-459a-8f28-8aaaf936eb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6a1c7-d753-4631-a738-712f10dc32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a12f32f-a1d8-4793-98bb-1562c90813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dedbd-7136-459a-8f28-8aaaf936eb3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76875d7-5e5d-4290-b8b1-59a1b199c68a}" ma:internalName="TaxCatchAll" ma:showField="CatchAllData" ma:web="4c1dedbd-7136-459a-8f28-8aaaf936eb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56a1c7-d753-4631-a738-712f10dc328e">
      <Terms xmlns="http://schemas.microsoft.com/office/infopath/2007/PartnerControls"/>
    </lcf76f155ced4ddcb4097134ff3c332f>
    <TaxCatchAll xmlns="4c1dedbd-7136-459a-8f28-8aaaf936eb3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272A2C-E76F-4B25-A239-289F412856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56a1c7-d753-4631-a738-712f10dc328e"/>
    <ds:schemaRef ds:uri="4c1dedbd-7136-459a-8f28-8aaaf936eb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0B2D23-0FEB-408D-8BFC-A899CCE47356}">
  <ds:schemaRefs>
    <ds:schemaRef ds:uri="http://schemas.microsoft.com/office/infopath/2007/PartnerControls"/>
    <ds:schemaRef ds:uri="http://schemas.microsoft.com/office/2006/documentManagement/types"/>
    <ds:schemaRef ds:uri="4c1dedbd-7136-459a-8f28-8aaaf936eb3a"/>
    <ds:schemaRef ds:uri="http://schemas.microsoft.com/office/2006/metadata/properties"/>
    <ds:schemaRef ds:uri="http://purl.org/dc/elements/1.1/"/>
    <ds:schemaRef ds:uri="da56a1c7-d753-4631-a738-712f10dc328e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183E0F0-A2EF-4FAD-8984-59D9A03E98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KION_PPT_Master_KIONGroup_16-9</Template>
  <TotalTime>1</TotalTime>
  <Words>919</Words>
  <Application>Microsoft Office PowerPoint</Application>
  <PresentationFormat>Custom</PresentationFormat>
  <Paragraphs>219</Paragraphs>
  <Slides>18</Slides>
  <Notes>7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HelveticaNeueWorld-55Roman</vt:lpstr>
      <vt:lpstr>Symbol</vt:lpstr>
      <vt:lpstr>Wingdings</vt:lpstr>
      <vt:lpstr>KION Group</vt:lpstr>
      <vt:lpstr>think-cell Slide</vt:lpstr>
      <vt:lpstr>Artificial Intelligence, Automation, and the Case for 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KION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Christian Bartl</dc:creator>
  <cp:lastModifiedBy>Dawley, Jonathan</cp:lastModifiedBy>
  <cp:revision>804</cp:revision>
  <dcterms:created xsi:type="dcterms:W3CDTF">2020-06-08T14:56:09Z</dcterms:created>
  <dcterms:modified xsi:type="dcterms:W3CDTF">2023-10-14T21:18:11Z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0x010100BFA81C3F0AAAEC4DBFE250900B101336</vt:lpwstr>
  </property>
  <property fmtid="{D5CDD505-2E9C-101B-9397-08002B2CF9AE}" pid="3" name="MediaServiceImageTags">
    <vt:lpwstr/>
  </property>
</Properties>
</file>